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</p:sldMasterIdLst>
  <p:notesMasterIdLst>
    <p:notesMasterId r:id="rId23"/>
  </p:notesMasterIdLst>
  <p:handoutMasterIdLst>
    <p:handoutMasterId r:id="rId24"/>
  </p:handoutMasterIdLst>
  <p:sldIdLst>
    <p:sldId id="256" r:id="rId3"/>
    <p:sldId id="260" r:id="rId4"/>
    <p:sldId id="261" r:id="rId5"/>
    <p:sldId id="276" r:id="rId6"/>
    <p:sldId id="263" r:id="rId7"/>
    <p:sldId id="270" r:id="rId8"/>
    <p:sldId id="271" r:id="rId9"/>
    <p:sldId id="273" r:id="rId10"/>
    <p:sldId id="272" r:id="rId11"/>
    <p:sldId id="274" r:id="rId12"/>
    <p:sldId id="265" r:id="rId13"/>
    <p:sldId id="275" r:id="rId14"/>
    <p:sldId id="264" r:id="rId15"/>
    <p:sldId id="266" r:id="rId16"/>
    <p:sldId id="267" r:id="rId17"/>
    <p:sldId id="277" r:id="rId18"/>
    <p:sldId id="278" r:id="rId19"/>
    <p:sldId id="269" r:id="rId20"/>
    <p:sldId id="268" r:id="rId21"/>
    <p:sldId id="259" r:id="rId2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1">
          <p15:clr>
            <a:srgbClr val="A4A3A4"/>
          </p15:clr>
        </p15:guide>
        <p15:guide id="2" orient="horz" pos="890" userDrawn="1">
          <p15:clr>
            <a:srgbClr val="A4A3A4"/>
          </p15:clr>
        </p15:guide>
        <p15:guide id="3" orient="horz" pos="1298">
          <p15:clr>
            <a:srgbClr val="A4A3A4"/>
          </p15:clr>
        </p15:guide>
        <p15:guide id="4" orient="horz" pos="4020">
          <p15:clr>
            <a:srgbClr val="A4A3A4"/>
          </p15:clr>
        </p15:guide>
        <p15:guide id="5" orient="horz" pos="1162">
          <p15:clr>
            <a:srgbClr val="A4A3A4"/>
          </p15:clr>
        </p15:guide>
        <p15:guide id="6" orient="horz" pos="709" userDrawn="1">
          <p15:clr>
            <a:srgbClr val="A4A3A4"/>
          </p15:clr>
        </p15:guide>
        <p15:guide id="7" pos="338">
          <p15:clr>
            <a:srgbClr val="A4A3A4"/>
          </p15:clr>
        </p15:guide>
        <p15:guide id="8" pos="5511" userDrawn="1">
          <p15:clr>
            <a:srgbClr val="A4A3A4"/>
          </p15:clr>
        </p15:guide>
        <p15:guide id="9" pos="2971" userDrawn="1">
          <p15:clr>
            <a:srgbClr val="A4A3A4"/>
          </p15:clr>
        </p15:guide>
        <p15:guide id="10" pos="28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BF0"/>
    <a:srgbClr val="2D89CC"/>
    <a:srgbClr val="CDE4F5"/>
    <a:srgbClr val="E6F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7619" autoAdjust="0"/>
    <p:restoredTop sz="95745" autoAdjust="0"/>
  </p:normalViewPr>
  <p:slideViewPr>
    <p:cSldViewPr>
      <p:cViewPr>
        <p:scale>
          <a:sx n="200" d="100"/>
          <a:sy n="200" d="100"/>
        </p:scale>
        <p:origin x="1200" y="144"/>
      </p:cViewPr>
      <p:guideLst>
        <p:guide orient="horz" pos="4201"/>
        <p:guide orient="horz" pos="890"/>
        <p:guide orient="horz" pos="1298"/>
        <p:guide orient="horz" pos="4020"/>
        <p:guide orient="horz" pos="1162"/>
        <p:guide orient="horz" pos="709"/>
        <p:guide pos="338"/>
        <p:guide pos="5511"/>
        <p:guide pos="2971"/>
        <p:guide pos="28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58" d="100"/>
          <a:sy n="158" d="100"/>
        </p:scale>
        <p:origin x="2736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F4BB4-FFB3-467D-A3DF-61EBD3745EB8}" type="datetimeFigureOut">
              <a:rPr lang="de-DE" smtClean="0">
                <a:latin typeface="Calibri" pitchFamily="34" charset="0"/>
                <a:cs typeface="Calibri" pitchFamily="34" charset="0"/>
              </a:rPr>
              <a:t>23.10.23</a:t>
            </a:fld>
            <a:endParaRPr lang="de-DE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851EA-2F88-4F16-8DCC-11040A3161EF}" type="slidenum">
              <a:rPr lang="de-DE" smtClean="0">
                <a:latin typeface="Calibri" pitchFamily="34" charset="0"/>
                <a:cs typeface="Calibri" pitchFamily="34" charset="0"/>
              </a:rPr>
              <a:t>‹#›</a:t>
            </a:fld>
            <a:endParaRPr lang="de-DE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37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itchFamily="34" charset="0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78471588-D8A4-4A88-8784-48DD0BDEE5C4}" type="datetimeFigureOut">
              <a:rPr lang="de-DE" smtClean="0"/>
              <a:pPr/>
              <a:t>23.10.23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itchFamily="34" charset="0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A35AB168-8E05-4229-BDA0-03024AB665B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244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B168-8E05-4229-BDA0-03024AB665B7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29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B168-8E05-4229-BDA0-03024AB665B7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133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B168-8E05-4229-BDA0-03024AB665B7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818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B168-8E05-4229-BDA0-03024AB665B7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357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B168-8E05-4229-BDA0-03024AB665B7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2712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B168-8E05-4229-BDA0-03024AB665B7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630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B168-8E05-4229-BDA0-03024AB665B7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903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B168-8E05-4229-BDA0-03024AB665B7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8233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B168-8E05-4229-BDA0-03024AB665B7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048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1588" y="1151730"/>
            <a:ext cx="9132887" cy="57062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hteck 1"/>
          <p:cNvSpPr>
            <a:spLocks noChangeArrowheads="1"/>
          </p:cNvSpPr>
          <p:nvPr userDrawn="1"/>
        </p:nvSpPr>
        <p:spPr bwMode="auto">
          <a:xfrm flipH="1">
            <a:off x="0" y="1154112"/>
            <a:ext cx="9162000" cy="5724000"/>
          </a:xfrm>
          <a:prstGeom prst="corner">
            <a:avLst>
              <a:gd name="adj1" fmla="val 4943"/>
              <a:gd name="adj2" fmla="val 5009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de-DE" noProof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1316" y="1412776"/>
            <a:ext cx="8163422" cy="643241"/>
          </a:xfrm>
        </p:spPr>
        <p:txBody>
          <a:bodyPr wrap="square">
            <a:noAutofit/>
          </a:bodyPr>
          <a:lstStyle>
            <a:lvl1pPr>
              <a:defRPr sz="3200" b="0">
                <a:solidFill>
                  <a:srgbClr val="2D89CC"/>
                </a:solidFill>
                <a:latin typeface="+mj-lt"/>
                <a:cs typeface="Calibri" pitchFamily="34" charset="0"/>
              </a:defRPr>
            </a:lvl1pPr>
          </a:lstStyle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idx="1"/>
          </p:nvPr>
        </p:nvSpPr>
        <p:spPr>
          <a:xfrm>
            <a:off x="539999" y="2060848"/>
            <a:ext cx="8154739" cy="246221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5"/>
          </p:nvPr>
        </p:nvSpPr>
        <p:spPr>
          <a:xfrm>
            <a:off x="4725988" y="6195148"/>
            <a:ext cx="3968750" cy="186601"/>
          </a:xfrm>
        </p:spPr>
        <p:txBody>
          <a:bodyPr wrap="square" anchor="b" anchorCtr="0">
            <a:spAutoFit/>
          </a:bodyPr>
          <a:lstStyle>
            <a:lvl1pPr algn="r">
              <a:defRPr sz="12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6" hasCustomPrompt="1"/>
          </p:nvPr>
        </p:nvSpPr>
        <p:spPr>
          <a:xfrm>
            <a:off x="536575" y="5517232"/>
            <a:ext cx="3963988" cy="864518"/>
          </a:xfrm>
        </p:spPr>
        <p:txBody>
          <a:bodyPr wrap="none" anchor="b" anchorCtr="0"/>
          <a:lstStyle>
            <a:lvl1pPr>
              <a:defRPr sz="1050"/>
            </a:lvl1pPr>
          </a:lstStyle>
          <a:p>
            <a:r>
              <a:rPr lang="de-DE" dirty="0"/>
              <a:t>Für Zusatzlogo auf das Bild-Symbol klicken</a:t>
            </a:r>
          </a:p>
        </p:txBody>
      </p:sp>
      <p:sp>
        <p:nvSpPr>
          <p:cNvPr id="17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2545361" y="6637413"/>
            <a:ext cx="504946" cy="180000"/>
          </a:xfrm>
        </p:spPr>
        <p:txBody>
          <a:bodyPr vert="horz" anchor="b" anchorCtr="0">
            <a:noAutofit/>
          </a:bodyPr>
          <a:lstStyle>
            <a:lvl1pPr algn="l">
              <a:defRPr sz="90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‹#›</a:t>
            </a:fld>
            <a:endParaRPr lang="de-DE">
              <a:cs typeface="Calibri" pitchFamily="34" charset="0"/>
            </a:endParaRPr>
          </a:p>
        </p:txBody>
      </p:sp>
      <p:sp>
        <p:nvSpPr>
          <p:cNvPr id="18" name="Datumsplatzhalter 4"/>
          <p:cNvSpPr>
            <a:spLocks noGrp="1"/>
          </p:cNvSpPr>
          <p:nvPr>
            <p:ph type="dt" sz="half" idx="12"/>
          </p:nvPr>
        </p:nvSpPr>
        <p:spPr>
          <a:xfrm>
            <a:off x="3276256" y="6637413"/>
            <a:ext cx="3527992" cy="180000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>
              <a:defRPr sz="900">
                <a:solidFill>
                  <a:schemeClr val="bg1"/>
                </a:solidFill>
                <a:latin typeface="+mj-lt"/>
                <a:cs typeface="Calibri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 pitchFamily="34" charset="0"/>
              </a:rPr>
              <a:t>Max Mustermann | Musterbezeichnung</a:t>
            </a:r>
          </a:p>
        </p:txBody>
      </p:sp>
      <p:sp>
        <p:nvSpPr>
          <p:cNvPr id="19" name="Fußzeilenplatzhalter 2"/>
          <p:cNvSpPr>
            <a:spLocks noGrp="1"/>
          </p:cNvSpPr>
          <p:nvPr>
            <p:ph type="ftr" sz="quarter" idx="13"/>
          </p:nvPr>
        </p:nvSpPr>
        <p:spPr>
          <a:xfrm>
            <a:off x="7092280" y="6637413"/>
            <a:ext cx="1602458" cy="180000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r">
              <a:defRPr sz="900" b="0">
                <a:solidFill>
                  <a:schemeClr val="bg1"/>
                </a:solidFill>
                <a:latin typeface="+mj-lt"/>
                <a:cs typeface="Calibri" pitchFamily="34" charset="0"/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 pitchFamily="34" charset="0"/>
              </a:rPr>
              <a:t>Datum </a:t>
            </a:r>
            <a:r>
              <a:rPr kumimoji="0" lang="de-DE" sz="9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 pitchFamily="34" charset="0"/>
              </a:rPr>
              <a:t>xx.xx.xxxx</a:t>
            </a:r>
            <a:endParaRPr kumimoji="0" lang="de-DE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 pitchFamily="34" charset="0"/>
            </a:endParaRPr>
          </a:p>
        </p:txBody>
      </p:sp>
      <p:sp>
        <p:nvSpPr>
          <p:cNvPr id="20" name="Textfeld 19"/>
          <p:cNvSpPr txBox="1"/>
          <p:nvPr userDrawn="1"/>
        </p:nvSpPr>
        <p:spPr>
          <a:xfrm>
            <a:off x="539899" y="6637413"/>
            <a:ext cx="1875185" cy="1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itchFamily="34" charset="0"/>
              </a:rPr>
              <a:t>Wissen durch Praxis stärkt </a:t>
            </a:r>
          </a:p>
        </p:txBody>
      </p:sp>
    </p:spTree>
    <p:extLst>
      <p:ext uri="{BB962C8B-B14F-4D97-AF65-F5344CB8AC3E}">
        <p14:creationId xmlns:p14="http://schemas.microsoft.com/office/powerpoint/2010/main" val="4121703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D89CC"/>
                </a:solidFill>
                <a:latin typeface="+mj-lt"/>
                <a:cs typeface="Calibr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Calibri" pitchFamily="34" charset="0"/>
              </a:defRPr>
            </a:lvl1pPr>
            <a:lvl2pPr>
              <a:buClr>
                <a:srgbClr val="2D89CC"/>
              </a:buClr>
              <a:defRPr>
                <a:latin typeface="+mn-lt"/>
                <a:cs typeface="Calibri" pitchFamily="34" charset="0"/>
              </a:defRPr>
            </a:lvl2pPr>
            <a:lvl3pPr>
              <a:buClr>
                <a:srgbClr val="2D89CC"/>
              </a:buClr>
              <a:defRPr sz="1800">
                <a:latin typeface="+mn-lt"/>
                <a:cs typeface="Calibri" pitchFamily="34" charset="0"/>
              </a:defRPr>
            </a:lvl3pPr>
            <a:lvl4pPr marL="809625" indent="-266700">
              <a:buClr>
                <a:srgbClr val="2D89CC"/>
              </a:buClr>
              <a:buFont typeface="Arial" pitchFamily="34" charset="0"/>
              <a:buChar char="•"/>
              <a:defRPr sz="1600">
                <a:latin typeface="+mn-lt"/>
                <a:cs typeface="Calibri" pitchFamily="34" charset="0"/>
              </a:defRPr>
            </a:lvl4pPr>
            <a:lvl5pPr marL="1076325" indent="-266700">
              <a:buClr>
                <a:srgbClr val="2D89CC"/>
              </a:buClr>
              <a:buFont typeface="Arial" pitchFamily="34" charset="0"/>
              <a:buChar char="•"/>
              <a:defRPr sz="1600">
                <a:latin typeface="+mn-lt"/>
                <a:cs typeface="Calibri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  <a:cs typeface="Arial" pitchFamily="34" charset="0"/>
              </a:defRPr>
            </a:lvl1pPr>
          </a:lstStyle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‹#›</a:t>
            </a:fld>
            <a:endParaRPr lang="de-DE">
              <a:cs typeface="Calibri" pitchFamily="34" charset="0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/>
              <a:t>Max Mustermann | Musterbezeichnung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/>
              <a:t>Datum </a:t>
            </a:r>
            <a:r>
              <a:rPr lang="de-DE" err="1"/>
              <a:t>xx.xx.xxxx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619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504946" cy="138499"/>
          </a:xfrm>
        </p:spPr>
        <p:txBody>
          <a:bodyPr/>
          <a:lstStyle>
            <a:lvl1pPr algn="l">
              <a:defRPr>
                <a:latin typeface="+mj-lt"/>
                <a:cs typeface="Arial" pitchFamily="34" charset="0"/>
              </a:defRPr>
            </a:lvl1pPr>
          </a:lstStyle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‹#›</a:t>
            </a:fld>
            <a:endParaRPr lang="de-DE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>
          <a:xfrm>
            <a:off x="1404048" y="6642668"/>
            <a:ext cx="3600000" cy="155107"/>
          </a:xfrm>
        </p:spPr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/>
              <a:t>Max Mustermann | Musterbezeichnung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>
          <a:xfrm>
            <a:off x="5152147" y="6642668"/>
            <a:ext cx="1800000" cy="155107"/>
          </a:xfrm>
        </p:spPr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/>
              <a:t>Datum </a:t>
            </a:r>
            <a:r>
              <a:rPr lang="de-DE" err="1"/>
              <a:t>xx.xx.xxxx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41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Mehr Plat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Calibri" pitchFamily="34" charset="0"/>
              </a:defRPr>
            </a:lvl1pPr>
            <a:lvl2pPr>
              <a:buClr>
                <a:srgbClr val="2D89CC"/>
              </a:buClr>
              <a:defRPr>
                <a:latin typeface="+mn-lt"/>
                <a:cs typeface="Calibri" pitchFamily="34" charset="0"/>
              </a:defRPr>
            </a:lvl2pPr>
            <a:lvl3pPr>
              <a:buClr>
                <a:srgbClr val="2D89CC"/>
              </a:buClr>
              <a:defRPr sz="1800">
                <a:latin typeface="+mn-lt"/>
                <a:cs typeface="Calibri" pitchFamily="34" charset="0"/>
              </a:defRPr>
            </a:lvl3pPr>
            <a:lvl4pPr marL="809625" indent="-266700">
              <a:buClr>
                <a:srgbClr val="2D89CC"/>
              </a:buClr>
              <a:buFont typeface="Arial" pitchFamily="34" charset="0"/>
              <a:buChar char="•"/>
              <a:defRPr sz="1600">
                <a:latin typeface="+mn-lt"/>
                <a:cs typeface="Calibri" pitchFamily="34" charset="0"/>
              </a:defRPr>
            </a:lvl4pPr>
            <a:lvl5pPr marL="1076325" indent="-266700">
              <a:buClr>
                <a:srgbClr val="2D89CC"/>
              </a:buClr>
              <a:buFont typeface="Arial" pitchFamily="34" charset="0"/>
              <a:buChar char="•"/>
              <a:defRPr sz="1600">
                <a:latin typeface="+mn-lt"/>
                <a:cs typeface="Calibri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  <a:cs typeface="Arial" pitchFamily="34" charset="0"/>
              </a:defRPr>
            </a:lvl1pPr>
          </a:lstStyle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‹#›</a:t>
            </a:fld>
            <a:endParaRPr lang="de-DE">
              <a:cs typeface="Calibri" pitchFamily="34" charset="0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/>
              <a:t>Max Mustermann | Musterbezeichnung</a:t>
            </a:r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436096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 smtClean="0">
                <a:solidFill>
                  <a:srgbClr val="000000"/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>
                <a:cs typeface="Calibri" pitchFamily="34" charset="0"/>
              </a:rPr>
              <a:t>Datum </a:t>
            </a:r>
            <a:r>
              <a:rPr lang="de-DE" err="1">
                <a:cs typeface="Calibri" pitchFamily="34" charset="0"/>
              </a:rPr>
              <a:t>xx.xx.xxxx</a:t>
            </a:r>
            <a:endParaRPr lang="de-DE"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23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o - Mehr Plat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  <a:cs typeface="Arial" pitchFamily="34" charset="0"/>
              </a:defRPr>
            </a:lvl1pPr>
          </a:lstStyle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‹#›</a:t>
            </a:fld>
            <a:endParaRPr lang="de-DE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/>
              <a:t>Max Mustermann | Musterbezeichnung</a:t>
            </a:r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436096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 smtClean="0">
                <a:solidFill>
                  <a:srgbClr val="000000"/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>
                <a:cs typeface="Calibri" pitchFamily="34" charset="0"/>
              </a:rPr>
              <a:t>Datum </a:t>
            </a:r>
            <a:r>
              <a:rPr lang="de-DE" err="1">
                <a:cs typeface="Calibri" pitchFamily="34" charset="0"/>
              </a:rPr>
              <a:t>xx.xx.xxxx</a:t>
            </a:r>
            <a:endParaRPr lang="de-DE"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66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21999" y="1154113"/>
            <a:ext cx="8173033" cy="6714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36574" y="2060848"/>
            <a:ext cx="8158163" cy="43209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7" name="Rechteck 1"/>
          <p:cNvSpPr>
            <a:spLocks noChangeArrowheads="1"/>
          </p:cNvSpPr>
          <p:nvPr userDrawn="1"/>
        </p:nvSpPr>
        <p:spPr bwMode="auto">
          <a:xfrm flipH="1">
            <a:off x="7068129" y="4778102"/>
            <a:ext cx="2088000" cy="2088000"/>
          </a:xfrm>
          <a:prstGeom prst="corner">
            <a:avLst>
              <a:gd name="adj1" fmla="val 9651"/>
              <a:gd name="adj2" fmla="val 9141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de-DE" noProof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4"/>
          </p:nvPr>
        </p:nvSpPr>
        <p:spPr>
          <a:xfrm>
            <a:off x="529382" y="6659276"/>
            <a:ext cx="504946" cy="138499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lvl1pPr algn="r">
              <a:defRPr sz="90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algn="l"/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 algn="l"/>
              <a:t>‹#›</a:t>
            </a:fld>
            <a:endParaRPr lang="de-DE">
              <a:cs typeface="Calibri" pitchFamily="34" charset="0"/>
            </a:endParaRP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2"/>
          </p:nvPr>
        </p:nvSpPr>
        <p:spPr>
          <a:xfrm>
            <a:off x="1404048" y="6642668"/>
            <a:ext cx="36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de-DE" sz="900" smtClean="0">
                <a:solidFill>
                  <a:srgbClr val="000000"/>
                </a:solidFill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/>
              <a:t>Max Mustermann | Musterbezeichnung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152147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 smtClean="0">
                <a:solidFill>
                  <a:srgbClr val="000000"/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>
                <a:cs typeface="Calibri" pitchFamily="34" charset="0"/>
              </a:rPr>
              <a:t>Datum </a:t>
            </a:r>
            <a:r>
              <a:rPr lang="de-DE" err="1">
                <a:cs typeface="Calibri" pitchFamily="34" charset="0"/>
              </a:rPr>
              <a:t>xx.xx.xxxx</a:t>
            </a:r>
            <a:endParaRPr lang="de-DE">
              <a:cs typeface="Calibri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72" y="222548"/>
            <a:ext cx="1800000" cy="7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6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rgbClr val="2D89CC"/>
          </a:solidFill>
          <a:latin typeface="+mj-lt"/>
          <a:ea typeface="+mj-ea"/>
          <a:cs typeface="Calibri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1pPr>
      <a:lvl2pPr marL="266700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2pPr>
      <a:lvl3pPr marL="5429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3pPr>
      <a:lvl4pPr marL="8096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Calibri" pitchFamily="34" charset="0"/>
        </a:defRPr>
      </a:lvl4pPr>
      <a:lvl5pPr marL="10763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21999" y="981075"/>
            <a:ext cx="8173033" cy="8445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36574" y="2060848"/>
            <a:ext cx="8158163" cy="43209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7" name="Rechteck 1"/>
          <p:cNvSpPr>
            <a:spLocks noChangeArrowheads="1"/>
          </p:cNvSpPr>
          <p:nvPr userDrawn="1"/>
        </p:nvSpPr>
        <p:spPr bwMode="auto">
          <a:xfrm flipH="1">
            <a:off x="7356474" y="5065711"/>
            <a:ext cx="1799653" cy="1800000"/>
          </a:xfrm>
          <a:prstGeom prst="corner">
            <a:avLst>
              <a:gd name="adj1" fmla="val 11472"/>
              <a:gd name="adj2" fmla="val 10808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de-DE" noProof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4"/>
          </p:nvPr>
        </p:nvSpPr>
        <p:spPr>
          <a:xfrm>
            <a:off x="529382" y="6659276"/>
            <a:ext cx="504946" cy="138499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lvl1pPr algn="l">
              <a:defRPr sz="90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‹#›</a:t>
            </a:fld>
            <a:endParaRPr lang="de-DE">
              <a:cs typeface="Calibri" pitchFamily="34" charset="0"/>
            </a:endParaRP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2"/>
          </p:nvPr>
        </p:nvSpPr>
        <p:spPr>
          <a:xfrm>
            <a:off x="1404048" y="6642668"/>
            <a:ext cx="36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de-DE" sz="900" smtClean="0">
                <a:solidFill>
                  <a:srgbClr val="000000"/>
                </a:solidFill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/>
              <a:t>Max Mustermann | Musterbezeichnung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97" y="177616"/>
            <a:ext cx="1440000" cy="58125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436096" y="6642668"/>
            <a:ext cx="1800000" cy="15510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de-DE" sz="900" smtClean="0">
                <a:solidFill>
                  <a:srgbClr val="000000"/>
                </a:solidFill>
                <a:latin typeface="+mj-lt"/>
                <a:cs typeface="Arial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>
                <a:cs typeface="Calibri" pitchFamily="34" charset="0"/>
              </a:rPr>
              <a:t>Datum </a:t>
            </a:r>
            <a:r>
              <a:rPr lang="de-DE" err="1">
                <a:cs typeface="Calibri" pitchFamily="34" charset="0"/>
              </a:rPr>
              <a:t>xx.xx.xxxx</a:t>
            </a:r>
            <a:endParaRPr lang="de-DE"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66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rgbClr val="2D89CC"/>
          </a:solidFill>
          <a:latin typeface="+mj-lt"/>
          <a:ea typeface="+mj-ea"/>
          <a:cs typeface="Calibri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1pPr>
      <a:lvl2pPr marL="266700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2pPr>
      <a:lvl3pPr marL="5429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Calibri" pitchFamily="34" charset="0"/>
        </a:defRPr>
      </a:lvl3pPr>
      <a:lvl4pPr marL="8096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Calibri" pitchFamily="34" charset="0"/>
        </a:defRPr>
      </a:lvl4pPr>
      <a:lvl5pPr marL="1076325" indent="-266700" algn="l" defTabSz="914400" rtl="0" eaLnBrk="1" latinLnBrk="0" hangingPunct="1">
        <a:spcBef>
          <a:spcPct val="20000"/>
        </a:spcBef>
        <a:buClr>
          <a:srgbClr val="2D89CC"/>
        </a:buClr>
        <a:buSzPct val="100000"/>
        <a:buFont typeface="Arial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ctrTitle"/>
          </p:nvPr>
        </p:nvSpPr>
        <p:spPr>
          <a:xfrm>
            <a:off x="827584" y="1844675"/>
            <a:ext cx="7488832" cy="1080393"/>
          </a:xfrm>
        </p:spPr>
        <p:txBody>
          <a:bodyPr>
            <a:normAutofit fontScale="90000"/>
          </a:bodyPr>
          <a:lstStyle/>
          <a:p>
            <a:pPr algn="ctr"/>
            <a:r>
              <a:rPr lang="en-GB" b="0" i="0" dirty="0">
                <a:effectLst/>
                <a:latin typeface="Arial" panose="020B0604020202020204" pitchFamily="34" charset="0"/>
              </a:rPr>
              <a:t>An Investigation of Conformal Meshing Through Dual Contouring of Hermite Data</a:t>
            </a:r>
            <a:endParaRPr lang="en-US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b="1" dirty="0"/>
              <a:t>Fachbereich 2  </a:t>
            </a:r>
            <a:r>
              <a:rPr lang="de-DE" dirty="0"/>
              <a:t>Informatik und Ingenieurwissenschaften 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Seite  </a:t>
            </a:r>
            <a:fld id="{3733AE7F-6935-469B-B7EA-A7DFC1F0D075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2"/>
          </p:nvPr>
        </p:nvSpPr>
        <p:spPr>
          <a:xfrm>
            <a:off x="3306677" y="6632726"/>
            <a:ext cx="3527992" cy="180000"/>
          </a:xfrm>
        </p:spPr>
        <p:txBody>
          <a:bodyPr/>
          <a:lstStyle/>
          <a:p>
            <a:r>
              <a:rPr lang="de-DE" dirty="0"/>
              <a:t>Parth Desai | High Integrity Systems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Datum 26.10.2023</a:t>
            </a:r>
          </a:p>
        </p:txBody>
      </p:sp>
      <p:sp>
        <p:nvSpPr>
          <p:cNvPr id="4" name="Titel 11">
            <a:extLst>
              <a:ext uri="{FF2B5EF4-FFF2-40B4-BE49-F238E27FC236}">
                <a16:creationId xmlns:a16="http://schemas.microsoft.com/office/drawing/2014/main" id="{DCA25A8D-4141-0C55-4173-1BCEE1A3F071}"/>
              </a:ext>
            </a:extLst>
          </p:cNvPr>
          <p:cNvSpPr txBox="1">
            <a:spLocks/>
          </p:cNvSpPr>
          <p:nvPr/>
        </p:nvSpPr>
        <p:spPr>
          <a:xfrm>
            <a:off x="536575" y="981074"/>
            <a:ext cx="7995865" cy="626269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2D89CC"/>
                </a:solidFill>
                <a:latin typeface="+mj-lt"/>
                <a:ea typeface="+mj-ea"/>
                <a:cs typeface="Calibri" pitchFamily="34" charset="0"/>
              </a:defRPr>
            </a:lvl1pPr>
          </a:lstStyle>
          <a:p>
            <a:pPr algn="ctr"/>
            <a:r>
              <a:rPr lang="en-GB" sz="2400" dirty="0">
                <a:solidFill>
                  <a:schemeClr val="tx1"/>
                </a:solidFill>
              </a:rPr>
              <a:t>MASTERS THESIS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Titel 11">
            <a:extLst>
              <a:ext uri="{FF2B5EF4-FFF2-40B4-BE49-F238E27FC236}">
                <a16:creationId xmlns:a16="http://schemas.microsoft.com/office/drawing/2014/main" id="{640AE8E2-1E4D-D08D-A82E-2F74A84F4FE2}"/>
              </a:ext>
            </a:extLst>
          </p:cNvPr>
          <p:cNvSpPr txBox="1">
            <a:spLocks/>
          </p:cNvSpPr>
          <p:nvPr/>
        </p:nvSpPr>
        <p:spPr>
          <a:xfrm>
            <a:off x="536574" y="5237608"/>
            <a:ext cx="3963989" cy="72029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2D89CC"/>
                </a:solidFill>
                <a:latin typeface="+mj-lt"/>
                <a:ea typeface="+mj-ea"/>
                <a:cs typeface="Calibri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</a:rPr>
              <a:t>Presented By:</a:t>
            </a:r>
          </a:p>
          <a:p>
            <a:r>
              <a:rPr lang="en-GB" sz="1600" b="1" dirty="0">
                <a:solidFill>
                  <a:schemeClr val="tx1"/>
                </a:solidFill>
                <a:latin typeface="+mn-lt"/>
              </a:rPr>
              <a:t>Parth DESAI </a:t>
            </a:r>
            <a:r>
              <a:rPr lang="en-GB" sz="1600" dirty="0">
                <a:solidFill>
                  <a:schemeClr val="tx1"/>
                </a:solidFill>
                <a:latin typeface="+mn-lt"/>
              </a:rPr>
              <a:t>(1381870)</a:t>
            </a:r>
          </a:p>
          <a:p>
            <a:r>
              <a:rPr lang="en-GB" sz="1600" dirty="0">
                <a:solidFill>
                  <a:schemeClr val="tx1"/>
                </a:solidFill>
                <a:latin typeface="+mn-lt"/>
              </a:rPr>
              <a:t>M.Sc. High Integrity Systems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Titel 11">
            <a:extLst>
              <a:ext uri="{FF2B5EF4-FFF2-40B4-BE49-F238E27FC236}">
                <a16:creationId xmlns:a16="http://schemas.microsoft.com/office/drawing/2014/main" id="{8DCCF0A0-691E-5697-0CD1-EF03C016A298}"/>
              </a:ext>
            </a:extLst>
          </p:cNvPr>
          <p:cNvSpPr txBox="1">
            <a:spLocks/>
          </p:cNvSpPr>
          <p:nvPr/>
        </p:nvSpPr>
        <p:spPr>
          <a:xfrm>
            <a:off x="4730749" y="5239037"/>
            <a:ext cx="3801691" cy="72029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2D89CC"/>
                </a:solidFill>
                <a:latin typeface="+mj-lt"/>
                <a:ea typeface="+mj-ea"/>
                <a:cs typeface="Calibri" pitchFamily="34" charset="0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</a:rPr>
              <a:t>Supervisors:</a:t>
            </a:r>
          </a:p>
          <a:p>
            <a:pPr algn="r"/>
            <a:r>
              <a:rPr lang="en-GB" sz="1600" b="1" dirty="0">
                <a:solidFill>
                  <a:schemeClr val="tx1"/>
                </a:solidFill>
                <a:latin typeface="+mn-lt"/>
              </a:rPr>
              <a:t>Prof. Dr. Peter THOMA</a:t>
            </a:r>
          </a:p>
          <a:p>
            <a:pPr algn="r"/>
            <a:r>
              <a:rPr lang="en-US" sz="1600" b="1" dirty="0">
                <a:solidFill>
                  <a:schemeClr val="tx1"/>
                </a:solidFill>
                <a:latin typeface="+mn-lt"/>
              </a:rPr>
              <a:t>Prof. Dr. Karsten WERONEK</a:t>
            </a:r>
            <a:endParaRPr lang="en-GB" sz="1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8089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E519-99CD-8D2C-945B-856ECE0C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281001"/>
            <a:ext cx="8173033" cy="844537"/>
          </a:xfrm>
        </p:spPr>
        <p:txBody>
          <a:bodyPr/>
          <a:lstStyle/>
          <a:p>
            <a:r>
              <a:rPr lang="de-DE" dirty="0" err="1"/>
              <a:t>Comparative</a:t>
            </a:r>
            <a:r>
              <a:rPr lang="de-DE" dirty="0"/>
              <a:t>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C7DA-ECBC-D949-805D-DA0572B88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10</a:t>
            </a:fld>
            <a:endParaRPr lang="de-DE">
              <a:cs typeface="Calibri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DF183-B786-663C-4900-B23902A98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/>
              <a:t>Parth Desai | High Integrity Systems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74CA9-BF44-206E-305B-D7F078345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26.10.2023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B6C7F5FB-CE76-7BCD-9CB3-DBAB9C710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4354592"/>
              </p:ext>
            </p:extLst>
          </p:nvPr>
        </p:nvGraphicFramePr>
        <p:xfrm>
          <a:off x="2123728" y="1424459"/>
          <a:ext cx="4372953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105">
                  <a:extLst>
                    <a:ext uri="{9D8B030D-6E8A-4147-A177-3AD203B41FA5}">
                      <a16:colId xmlns:a16="http://schemas.microsoft.com/office/drawing/2014/main" val="1033940191"/>
                    </a:ext>
                  </a:extLst>
                </a:gridCol>
                <a:gridCol w="501428">
                  <a:extLst>
                    <a:ext uri="{9D8B030D-6E8A-4147-A177-3AD203B41FA5}">
                      <a16:colId xmlns:a16="http://schemas.microsoft.com/office/drawing/2014/main" val="1746602214"/>
                    </a:ext>
                  </a:extLst>
                </a:gridCol>
                <a:gridCol w="513151">
                  <a:extLst>
                    <a:ext uri="{9D8B030D-6E8A-4147-A177-3AD203B41FA5}">
                      <a16:colId xmlns:a16="http://schemas.microsoft.com/office/drawing/2014/main" val="2621918135"/>
                    </a:ext>
                  </a:extLst>
                </a:gridCol>
                <a:gridCol w="461864">
                  <a:extLst>
                    <a:ext uri="{9D8B030D-6E8A-4147-A177-3AD203B41FA5}">
                      <a16:colId xmlns:a16="http://schemas.microsoft.com/office/drawing/2014/main" val="2230909956"/>
                    </a:ext>
                  </a:extLst>
                </a:gridCol>
                <a:gridCol w="700405">
                  <a:extLst>
                    <a:ext uri="{9D8B030D-6E8A-4147-A177-3AD203B41FA5}">
                      <a16:colId xmlns:a16="http://schemas.microsoft.com/office/drawing/2014/main" val="370103576"/>
                    </a:ext>
                  </a:extLst>
                </a:gridCol>
              </a:tblGrid>
              <a:tr h="3106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DMC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184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Easy to 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016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Local independence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542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8224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Adaptive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889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Minimize silvers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832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Sharp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3109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Thin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507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92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E519-99CD-8D2C-945B-856ECE0C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80207"/>
            <a:ext cx="8173033" cy="844537"/>
          </a:xfrm>
        </p:spPr>
        <p:txBody>
          <a:bodyPr/>
          <a:lstStyle/>
          <a:p>
            <a:r>
              <a:rPr lang="en-US" dirty="0"/>
              <a:t>Quadratic Error Function (QEF)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C7DA-ECBC-D949-805D-DA0572B88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11</a:t>
            </a:fld>
            <a:endParaRPr lang="de-DE">
              <a:cs typeface="Calibri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DF183-B786-663C-4900-B23902A98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/>
              <a:t>Parth Desai | High Integrity Systems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74CA9-BF44-206E-305B-D7F078345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26.10.2023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A6B1BDE-FC2A-F89A-39CF-1FF8F082B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22" y="1412875"/>
            <a:ext cx="8194291" cy="1368053"/>
          </a:xfrm>
        </p:spPr>
        <p:txBody>
          <a:bodyPr/>
          <a:lstStyle/>
          <a:p>
            <a:pPr lvl="1" algn="just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Heart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of the Dual Contouring and Dual Marching Cubes algorithm.</a:t>
            </a:r>
          </a:p>
          <a:p>
            <a:pPr lvl="1" algn="just"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Used to find the 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optimal point 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inside each cell that minimizes the distance to the hit points and the normals.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48EB56-E414-B019-F1B3-A123BD482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56916"/>
            <a:ext cx="2880320" cy="8140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444D15-744C-9DF0-22CB-54624B49A434}"/>
              </a:ext>
            </a:extLst>
          </p:cNvPr>
          <p:cNvSpPr txBox="1"/>
          <p:nvPr/>
        </p:nvSpPr>
        <p:spPr>
          <a:xfrm>
            <a:off x="907707" y="3361997"/>
            <a:ext cx="3600000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dirty="0" err="1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</a:t>
            </a:r>
            <a:r>
              <a:rPr lang="en-GB" dirty="0">
                <a:latin typeface="Calibri" panose="020F0502020204030204" pitchFamily="34" charset="0"/>
                <a:cs typeface="Times New Roman" panose="02020603050405020304" pitchFamily="18" charset="0"/>
              </a:rPr>
              <a:t> are the </a:t>
            </a:r>
            <a:r>
              <a:rPr lang="en-GB" dirty="0" err="1">
                <a:latin typeface="Calibri" panose="020F0502020204030204" pitchFamily="34" charset="0"/>
                <a:cs typeface="Times New Roman" panose="02020603050405020304" pitchFamily="18" charset="0"/>
              </a:rPr>
              <a:t>normals</a:t>
            </a:r>
            <a:r>
              <a:rPr lang="en-GB" dirty="0">
                <a:latin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r>
              <a:rPr lang="en-GB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pi</a:t>
            </a:r>
            <a:r>
              <a:rPr lang="en-GB" dirty="0">
                <a:latin typeface="Calibri" panose="020F0502020204030204" pitchFamily="34" charset="0"/>
                <a:cs typeface="Times New Roman" panose="02020603050405020304" pitchFamily="18" charset="0"/>
              </a:rPr>
              <a:t> are the positions, and </a:t>
            </a:r>
          </a:p>
          <a:p>
            <a:r>
              <a:rPr lang="en-GB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GB" dirty="0">
                <a:latin typeface="Calibri" panose="020F0502020204030204" pitchFamily="34" charset="0"/>
                <a:cs typeface="Times New Roman" panose="02020603050405020304" pitchFamily="18" charset="0"/>
              </a:rPr>
              <a:t> is the minimization point.</a:t>
            </a:r>
          </a:p>
          <a:p>
            <a:endParaRPr lang="en-US" b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9E05753-BB37-CBAD-415D-F9AD1C494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2172"/>
          <a:stretch/>
        </p:blipFill>
        <p:spPr>
          <a:xfrm>
            <a:off x="4804786" y="2714835"/>
            <a:ext cx="1495406" cy="1512168"/>
          </a:xfrm>
          <a:prstGeom prst="rect">
            <a:avLst/>
          </a:prstGeom>
        </p:spPr>
      </p:pic>
      <p:sp>
        <p:nvSpPr>
          <p:cNvPr id="984" name="TextBox 983">
            <a:extLst>
              <a:ext uri="{FF2B5EF4-FFF2-40B4-BE49-F238E27FC236}">
                <a16:creationId xmlns:a16="http://schemas.microsoft.com/office/drawing/2014/main" id="{8E035B01-831A-C9D0-B5AA-916011215A04}"/>
              </a:ext>
            </a:extLst>
          </p:cNvPr>
          <p:cNvSpPr txBox="1"/>
          <p:nvPr/>
        </p:nvSpPr>
        <p:spPr>
          <a:xfrm>
            <a:off x="554422" y="4498047"/>
            <a:ext cx="3946141" cy="13665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  <a:ea typeface="+mj-ea"/>
                <a:cs typeface="Calibri" pitchFamily="34" charset="0"/>
              </a:rPr>
              <a:t>Challenges:</a:t>
            </a:r>
          </a:p>
          <a:p>
            <a:pPr marL="266700" lvl="1" indent="-266700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Empty or parallel normal</a:t>
            </a:r>
          </a:p>
          <a:p>
            <a:pPr marL="266700" lvl="1" indent="-266700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Point outside the cell.</a:t>
            </a:r>
          </a:p>
          <a:p>
            <a:pPr marL="266700" lvl="1" indent="-266700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Large flat surfaces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88" name="Picture 987" descr="A diagram of a diagram of a person&#10;&#10;Description automatically generated with medium confidence">
            <a:extLst>
              <a:ext uri="{FF2B5EF4-FFF2-40B4-BE49-F238E27FC236}">
                <a16:creationId xmlns:a16="http://schemas.microsoft.com/office/drawing/2014/main" id="{FDD0116D-EBB8-FDD4-FD89-3AB49726E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472612"/>
            <a:ext cx="2387600" cy="1714500"/>
          </a:xfrm>
          <a:prstGeom prst="rect">
            <a:avLst/>
          </a:prstGeom>
        </p:spPr>
      </p:pic>
      <p:sp>
        <p:nvSpPr>
          <p:cNvPr id="989" name="TextBox 988">
            <a:extLst>
              <a:ext uri="{FF2B5EF4-FFF2-40B4-BE49-F238E27FC236}">
                <a16:creationId xmlns:a16="http://schemas.microsoft.com/office/drawing/2014/main" id="{517B7C5E-2AAE-947C-21A3-3720551A6EE3}"/>
              </a:ext>
            </a:extLst>
          </p:cNvPr>
          <p:cNvSpPr txBox="1"/>
          <p:nvPr/>
        </p:nvSpPr>
        <p:spPr>
          <a:xfrm>
            <a:off x="6358580" y="4869160"/>
            <a:ext cx="219634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GB" dirty="0">
                <a:latin typeface="Calibri" panose="020F0502020204030204" pitchFamily="34" charset="0"/>
                <a:cs typeface="Times New Roman" panose="02020603050405020304" pitchFamily="18" charset="0"/>
              </a:rPr>
              <a:t>The minimization point is outside the cell</a:t>
            </a:r>
            <a:endParaRPr lang="en-US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90" name="TextBox 989">
            <a:extLst>
              <a:ext uri="{FF2B5EF4-FFF2-40B4-BE49-F238E27FC236}">
                <a16:creationId xmlns:a16="http://schemas.microsoft.com/office/drawing/2014/main" id="{5B35AEB1-148F-053E-610C-B3F94C0FF199}"/>
              </a:ext>
            </a:extLst>
          </p:cNvPr>
          <p:cNvSpPr txBox="1"/>
          <p:nvPr/>
        </p:nvSpPr>
        <p:spPr>
          <a:xfrm>
            <a:off x="6336096" y="2976103"/>
            <a:ext cx="2218828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GB" dirty="0">
                <a:latin typeface="Calibri" panose="020F0502020204030204" pitchFamily="34" charset="0"/>
                <a:cs typeface="Times New Roman" panose="02020603050405020304" pitchFamily="18" charset="0"/>
              </a:rPr>
              <a:t>Extrapolate </a:t>
            </a:r>
            <a:r>
              <a:rPr lang="en-GB" dirty="0" err="1">
                <a:latin typeface="Calibri" panose="020F0502020204030204" pitchFamily="34" charset="0"/>
                <a:cs typeface="Times New Roman" panose="02020603050405020304" pitchFamily="18" charset="0"/>
              </a:rPr>
              <a:t>normals</a:t>
            </a:r>
            <a:r>
              <a:rPr lang="en-GB" dirty="0">
                <a:latin typeface="Calibri" panose="020F0502020204030204" pitchFamily="34" charset="0"/>
                <a:cs typeface="Times New Roman" panose="02020603050405020304" pitchFamily="18" charset="0"/>
              </a:rPr>
              <a:t> to find the vertex of best fit </a:t>
            </a:r>
            <a:endParaRPr lang="en-US" b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1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E519-99CD-8D2C-945B-856ECE0C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281001"/>
            <a:ext cx="8173033" cy="844537"/>
          </a:xfrm>
        </p:spPr>
        <p:txBody>
          <a:bodyPr/>
          <a:lstStyle/>
          <a:p>
            <a:r>
              <a:rPr lang="de-DE" dirty="0"/>
              <a:t>QEF Flowchart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C7DA-ECBC-D949-805D-DA0572B88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12</a:t>
            </a:fld>
            <a:endParaRPr lang="de-DE">
              <a:cs typeface="Calibri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DF183-B786-663C-4900-B23902A98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/>
              <a:t>Parth Desai | High Integrity Systems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74CA9-BF44-206E-305B-D7F078345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26.10.2023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75241F-DAF3-002C-BA68-47A9B23547AF}"/>
              </a:ext>
            </a:extLst>
          </p:cNvPr>
          <p:cNvSpPr txBox="1"/>
          <p:nvPr/>
        </p:nvSpPr>
        <p:spPr>
          <a:xfrm>
            <a:off x="3051958" y="4257304"/>
            <a:ext cx="45719" cy="3266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endParaRPr lang="en-US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309BDD-46F0-8678-3767-843C0F711016}"/>
              </a:ext>
            </a:extLst>
          </p:cNvPr>
          <p:cNvSpPr txBox="1">
            <a:spLocks/>
          </p:cNvSpPr>
          <p:nvPr/>
        </p:nvSpPr>
        <p:spPr>
          <a:xfrm>
            <a:off x="544009" y="3717032"/>
            <a:ext cx="4460039" cy="2298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1pPr>
            <a:lvl2pPr marL="266700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2pPr>
            <a:lvl3pPr marL="542925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3pPr>
            <a:lvl4pPr marL="809625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4pPr>
            <a:lvl5pPr marL="1076325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Font typeface="Arial" pitchFamily="34" charset="0"/>
              <a:buNone/>
            </a:pPr>
            <a:endParaRPr lang="en-US" dirty="0"/>
          </a:p>
          <a:p>
            <a:pPr marL="0" lvl="1" indent="0">
              <a:lnSpc>
                <a:spcPct val="150000"/>
              </a:lnSpc>
              <a:buFont typeface="Arial" pitchFamily="34" charset="0"/>
              <a:buNone/>
            </a:pPr>
            <a:r>
              <a:rPr lang="en-US" dirty="0"/>
              <a:t> </a:t>
            </a:r>
          </a:p>
        </p:txBody>
      </p:sp>
      <p:pic>
        <p:nvPicPr>
          <p:cNvPr id="8" name="Picture 7" descr="A diagram of a slope&#10;&#10;Description automatically generated">
            <a:extLst>
              <a:ext uri="{FF2B5EF4-FFF2-40B4-BE49-F238E27FC236}">
                <a16:creationId xmlns:a16="http://schemas.microsoft.com/office/drawing/2014/main" id="{EC4180D7-D083-2FBC-A36D-DFD6CA966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93" y="4858319"/>
            <a:ext cx="2097535" cy="160169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9C8DE2C-8487-D3DC-6ECC-7F0466B13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09" y="1418524"/>
            <a:ext cx="3432497" cy="1506420"/>
          </a:xfrm>
        </p:spPr>
        <p:txBody>
          <a:bodyPr/>
          <a:lstStyle/>
          <a:p>
            <a:pPr lvl="1"/>
            <a:r>
              <a:rPr lang="en-GB" dirty="0">
                <a:latin typeface="Calibri" panose="020F0502020204030204" pitchFamily="34" charset="0"/>
                <a:cs typeface="Times New Roman" panose="02020603050405020304" pitchFamily="18" charset="0"/>
              </a:rPr>
              <a:t>Parallel normal?</a:t>
            </a:r>
          </a:p>
          <a:p>
            <a:pPr lvl="2">
              <a:buFont typeface="Wingdings" pitchFamily="2" charset="2"/>
              <a:buChar char="Ø"/>
            </a:pPr>
            <a:r>
              <a:rPr lang="en-GB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What?</a:t>
            </a:r>
          </a:p>
          <a:p>
            <a:pPr lvl="2">
              <a:buFont typeface="Wingdings" pitchFamily="2" charset="2"/>
              <a:buChar char="Ø"/>
            </a:pPr>
            <a:r>
              <a:rPr lang="en-GB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Why</a:t>
            </a:r>
            <a:r>
              <a:rPr lang="en-GB" dirty="0">
                <a:latin typeface="Calibri" panose="020F0502020204030204" pitchFamily="34" charset="0"/>
                <a:cs typeface="Times New Roman" panose="02020603050405020304" pitchFamily="18" charset="0"/>
              </a:rPr>
              <a:t> it happens?</a:t>
            </a:r>
          </a:p>
          <a:p>
            <a:pPr lvl="2">
              <a:buFont typeface="Wingdings" pitchFamily="2" charset="2"/>
              <a:buChar char="Ø"/>
            </a:pPr>
            <a:r>
              <a:rPr lang="en-GB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How</a:t>
            </a:r>
            <a:r>
              <a:rPr lang="en-GB" dirty="0">
                <a:latin typeface="Calibri" panose="020F0502020204030204" pitchFamily="34" charset="0"/>
                <a:cs typeface="Times New Roman" panose="02020603050405020304" pitchFamily="18" charset="0"/>
              </a:rPr>
              <a:t> to tackle it?</a:t>
            </a:r>
          </a:p>
          <a:p>
            <a:pPr lvl="2"/>
            <a:endParaRPr lang="en-GB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 descr="A diagram of a diagram of a person&#10;&#10;Description automatically generated with medium confidence">
            <a:extLst>
              <a:ext uri="{FF2B5EF4-FFF2-40B4-BE49-F238E27FC236}">
                <a16:creationId xmlns:a16="http://schemas.microsoft.com/office/drawing/2014/main" id="{0E0865C0-2291-3F6E-284F-8F481D64B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28" y="2687276"/>
            <a:ext cx="2387600" cy="1714500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6213CE6A-F055-140D-7BFC-B2412CDDF661}"/>
              </a:ext>
            </a:extLst>
          </p:cNvPr>
          <p:cNvSpPr/>
          <p:nvPr/>
        </p:nvSpPr>
        <p:spPr bwMode="auto">
          <a:xfrm flipH="1">
            <a:off x="2312518" y="4401776"/>
            <a:ext cx="216024" cy="489487"/>
          </a:xfrm>
          <a:prstGeom prst="downArrow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8C27AE-1FF7-7CE1-B824-897206CFC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345" y="332656"/>
            <a:ext cx="5223144" cy="631693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6B86EF-2815-A37F-6E9E-17DB20ECA559}"/>
              </a:ext>
            </a:extLst>
          </p:cNvPr>
          <p:cNvCxnSpPr>
            <a:cxnSpLocks/>
          </p:cNvCxnSpPr>
          <p:nvPr/>
        </p:nvCxnSpPr>
        <p:spPr>
          <a:xfrm>
            <a:off x="3635896" y="1125538"/>
            <a:ext cx="0" cy="496775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966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E519-99CD-8D2C-945B-856ECE0C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34" y="280207"/>
            <a:ext cx="8173033" cy="844537"/>
          </a:xfrm>
        </p:spPr>
        <p:txBody>
          <a:bodyPr/>
          <a:lstStyle/>
          <a:p>
            <a:r>
              <a:rPr lang="en-US" dirty="0"/>
              <a:t>Intel Embree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3D472-D0E2-7E44-20DA-E998D4F42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633" y="1412355"/>
            <a:ext cx="8203079" cy="576486"/>
          </a:xfrm>
        </p:spPr>
        <p:txBody>
          <a:bodyPr/>
          <a:lstStyle/>
          <a:p>
            <a:pPr lvl="1" algn="just"/>
            <a:r>
              <a:rPr lang="en-US" dirty="0"/>
              <a:t>A collection of highly optimized ray-tracing kernels that offer flexible and effective methods for ray-tracing </a:t>
            </a:r>
          </a:p>
          <a:p>
            <a:pPr marL="0" lvl="1" indent="0" algn="just">
              <a:buNone/>
            </a:pPr>
            <a:r>
              <a:rPr lang="en-US" dirty="0"/>
              <a:t>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C7DA-ECBC-D949-805D-DA0572B88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13</a:t>
            </a:fld>
            <a:endParaRPr lang="de-DE">
              <a:cs typeface="Calibri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DF183-B786-663C-4900-B23902A98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/>
              <a:t>Parth Desai | High Integrity Systems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74CA9-BF44-206E-305B-D7F078345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26.10.2023</a:t>
            </a:r>
          </a:p>
        </p:txBody>
      </p:sp>
      <p:pic>
        <p:nvPicPr>
          <p:cNvPr id="8" name="Content Placeholder 7" descr="A diagram of a sun&#10;&#10;Description automatically generated">
            <a:extLst>
              <a:ext uri="{FF2B5EF4-FFF2-40B4-BE49-F238E27FC236}">
                <a16:creationId xmlns:a16="http://schemas.microsoft.com/office/drawing/2014/main" id="{ACF45F80-6F26-6693-E246-54D8EB5CC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205" y="2780928"/>
            <a:ext cx="3897566" cy="25922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5FF365-DBF9-17EE-01B1-6CB3B88A5053}"/>
              </a:ext>
            </a:extLst>
          </p:cNvPr>
          <p:cNvSpPr txBox="1"/>
          <p:nvPr/>
        </p:nvSpPr>
        <p:spPr>
          <a:xfrm>
            <a:off x="536575" y="2081039"/>
            <a:ext cx="4314399" cy="44812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66700" lvl="1" indent="-266700" algn="just">
              <a:lnSpc>
                <a:spcPct val="150000"/>
              </a:lnSpc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 pitchFamily="34" charset="0"/>
              </a:rPr>
              <a:t>Why?</a:t>
            </a:r>
          </a:p>
          <a:p>
            <a:pPr marL="742950" lvl="2" indent="-285750" algn="just">
              <a:lnSpc>
                <a:spcPct val="150000"/>
              </a:lnSpc>
              <a:spcBef>
                <a:spcPct val="20000"/>
              </a:spcBef>
              <a:buClr>
                <a:srgbClr val="2D89CC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cs typeface="Calibri" pitchFamily="34" charset="0"/>
              </a:rPr>
              <a:t>Open source under Apache 2.0</a:t>
            </a:r>
          </a:p>
          <a:p>
            <a:pPr marL="742950" lvl="2" indent="-285750" algn="just">
              <a:lnSpc>
                <a:spcPct val="150000"/>
              </a:lnSpc>
              <a:spcBef>
                <a:spcPct val="20000"/>
              </a:spcBef>
              <a:buClr>
                <a:srgbClr val="2D89CC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cs typeface="Calibri" pitchFamily="34" charset="0"/>
              </a:rPr>
              <a:t>High performance and scalability</a:t>
            </a:r>
          </a:p>
          <a:p>
            <a:pPr marL="742950" lvl="2" indent="-285750" algn="just">
              <a:lnSpc>
                <a:spcPct val="150000"/>
              </a:lnSpc>
              <a:spcBef>
                <a:spcPct val="20000"/>
              </a:spcBef>
              <a:buClr>
                <a:srgbClr val="2D89CC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cs typeface="Calibri" pitchFamily="34" charset="0"/>
              </a:rPr>
              <a:t>Easy integration and customization</a:t>
            </a:r>
          </a:p>
          <a:p>
            <a:pPr marL="742950" lvl="2" indent="-285750" algn="just">
              <a:lnSpc>
                <a:spcPct val="150000"/>
              </a:lnSpc>
              <a:spcBef>
                <a:spcPct val="20000"/>
              </a:spcBef>
              <a:buClr>
                <a:srgbClr val="2D89CC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cs typeface="Calibri" pitchFamily="34" charset="0"/>
              </a:rPr>
              <a:t>Robust and reliable</a:t>
            </a:r>
          </a:p>
          <a:p>
            <a:pPr marL="266700" lvl="1" indent="-266700" algn="just">
              <a:lnSpc>
                <a:spcPct val="150000"/>
              </a:lnSpc>
              <a:spcBef>
                <a:spcPts val="624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 pitchFamily="34" charset="0"/>
              </a:rPr>
              <a:t>What for?</a:t>
            </a:r>
          </a:p>
          <a:p>
            <a:pPr marL="742950" lvl="2" indent="-285750" algn="just">
              <a:lnSpc>
                <a:spcPct val="150000"/>
              </a:lnSpc>
              <a:spcBef>
                <a:spcPct val="20000"/>
              </a:spcBef>
              <a:buClr>
                <a:srgbClr val="2D89CC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cs typeface="Calibri" pitchFamily="34" charset="0"/>
              </a:rPr>
              <a:t>Find the Intersection points.</a:t>
            </a:r>
          </a:p>
          <a:p>
            <a:pPr marL="742950" lvl="2" indent="-285750" algn="just">
              <a:lnSpc>
                <a:spcPct val="150000"/>
              </a:lnSpc>
              <a:spcBef>
                <a:spcPct val="20000"/>
              </a:spcBef>
              <a:buClr>
                <a:srgbClr val="2D89CC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cs typeface="Calibri" pitchFamily="34" charset="0"/>
              </a:rPr>
              <a:t>Calculate the normals.</a:t>
            </a:r>
          </a:p>
          <a:p>
            <a:pPr marL="742950" lvl="2" indent="-285750" algn="just">
              <a:lnSpc>
                <a:spcPct val="150000"/>
              </a:lnSpc>
              <a:spcBef>
                <a:spcPct val="20000"/>
              </a:spcBef>
              <a:buClr>
                <a:srgbClr val="2D89CC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cs typeface="Calibri" pitchFamily="34" charset="0"/>
              </a:rPr>
              <a:t>Populate the core data structures.</a:t>
            </a:r>
          </a:p>
          <a:p>
            <a:endParaRPr lang="en-US" b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593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E519-99CD-8D2C-945B-856ECE0C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80207"/>
            <a:ext cx="8173033" cy="84453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3D472-D0E2-7E44-20DA-E998D4F42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412875"/>
            <a:ext cx="8158163" cy="4320902"/>
          </a:xfrm>
        </p:spPr>
        <p:txBody>
          <a:bodyPr/>
          <a:lstStyle/>
          <a:p>
            <a:pPr lvl="1" algn="just">
              <a:lnSpc>
                <a:spcPct val="150000"/>
              </a:lnSpc>
            </a:pPr>
            <a:r>
              <a:rPr lang="en-US" dirty="0"/>
              <a:t>Heart of the Dual Contouring and Dual Marching Cubes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C7DA-ECBC-D949-805D-DA0572B88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14</a:t>
            </a:fld>
            <a:endParaRPr lang="de-DE">
              <a:cs typeface="Calibri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DF183-B786-663C-4900-B23902A98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/>
              <a:t>Parth Desai | High Integrity Systems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74CA9-BF44-206E-305B-D7F078345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26.10.2023</a:t>
            </a:r>
          </a:p>
        </p:txBody>
      </p:sp>
    </p:spTree>
    <p:extLst>
      <p:ext uri="{BB962C8B-B14F-4D97-AF65-F5344CB8AC3E}">
        <p14:creationId xmlns:p14="http://schemas.microsoft.com/office/powerpoint/2010/main" val="4230605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E519-99CD-8D2C-945B-856ECE0C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80207"/>
            <a:ext cx="8173033" cy="844537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3D472-D0E2-7E44-20DA-E998D4F42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2060575"/>
            <a:ext cx="4180369" cy="843755"/>
          </a:xfrm>
        </p:spPr>
        <p:txBody>
          <a:bodyPr/>
          <a:lstStyle/>
          <a:p>
            <a:pPr lvl="1" algn="just"/>
            <a:r>
              <a:rPr lang="en-US" dirty="0"/>
              <a:t>Produced </a:t>
            </a:r>
            <a:r>
              <a:rPr lang="en-US" dirty="0">
                <a:solidFill>
                  <a:schemeClr val="accent1"/>
                </a:solidFill>
              </a:rPr>
              <a:t>high-quality</a:t>
            </a:r>
            <a:r>
              <a:rPr lang="en-US" dirty="0"/>
              <a:t> meshes</a:t>
            </a:r>
          </a:p>
          <a:p>
            <a:pPr lvl="1" algn="just"/>
            <a:r>
              <a:rPr lang="en-US" dirty="0"/>
              <a:t>Able to maintain </a:t>
            </a:r>
            <a:r>
              <a:rPr lang="en-US" dirty="0">
                <a:solidFill>
                  <a:schemeClr val="accent1"/>
                </a:solidFill>
              </a:rPr>
              <a:t>sharp features</a:t>
            </a:r>
          </a:p>
          <a:p>
            <a:pPr marL="0" lvl="1" indent="0" algn="just">
              <a:lnSpc>
                <a:spcPct val="150000"/>
              </a:lnSpc>
              <a:buNone/>
            </a:pPr>
            <a:endParaRPr lang="en-US" dirty="0"/>
          </a:p>
          <a:p>
            <a:pPr lvl="1" algn="just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C7DA-ECBC-D949-805D-DA0572B88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15</a:t>
            </a:fld>
            <a:endParaRPr lang="de-DE">
              <a:cs typeface="Calibri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DF183-B786-663C-4900-B23902A98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/>
              <a:t>Parth Desai | High Integrity Systems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74CA9-BF44-206E-305B-D7F078345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26.10.2023</a:t>
            </a:r>
          </a:p>
        </p:txBody>
      </p:sp>
      <p:pic>
        <p:nvPicPr>
          <p:cNvPr id="9" name="Picture 8" descr="A circle with black lines and dots&#10;&#10;Description automatically generated">
            <a:extLst>
              <a:ext uri="{FF2B5EF4-FFF2-40B4-BE49-F238E27FC236}">
                <a16:creationId xmlns:a16="http://schemas.microsoft.com/office/drawing/2014/main" id="{F88575CB-DE3B-A709-F7B9-FD37D347B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04330"/>
            <a:ext cx="3848325" cy="3627971"/>
          </a:xfrm>
          <a:prstGeom prst="rect">
            <a:avLst/>
          </a:prstGeom>
        </p:spPr>
      </p:pic>
      <p:pic>
        <p:nvPicPr>
          <p:cNvPr id="11" name="Picture 10" descr="A blue cube with white triangles&#10;&#10;Description automatically generated">
            <a:extLst>
              <a:ext uri="{FF2B5EF4-FFF2-40B4-BE49-F238E27FC236}">
                <a16:creationId xmlns:a16="http://schemas.microsoft.com/office/drawing/2014/main" id="{2D54CC49-6B62-3DF5-AF10-8998F3230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125538"/>
            <a:ext cx="3041307" cy="27127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C8434A-DB69-B6DC-B075-91AF86949720}"/>
              </a:ext>
            </a:extLst>
          </p:cNvPr>
          <p:cNvSpPr txBox="1"/>
          <p:nvPr/>
        </p:nvSpPr>
        <p:spPr>
          <a:xfrm>
            <a:off x="4568344" y="3934560"/>
            <a:ext cx="4180369" cy="27145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66700" lvl="1" indent="-266700" algn="just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</a:pPr>
            <a:r>
              <a:rPr lang="en-US" dirty="0">
                <a:cs typeface="Calibri" pitchFamily="34" charset="0"/>
              </a:rPr>
              <a:t>Not able to generate </a:t>
            </a:r>
            <a:r>
              <a:rPr lang="en-US" dirty="0">
                <a:solidFill>
                  <a:schemeClr val="accent1"/>
                </a:solidFill>
                <a:cs typeface="Calibri" pitchFamily="34" charset="0"/>
              </a:rPr>
              <a:t>thin features</a:t>
            </a:r>
          </a:p>
          <a:p>
            <a:pPr marL="266700" lvl="1" indent="-266700" algn="just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 pitchFamily="34" charset="0"/>
              </a:rPr>
              <a:t>However</a:t>
            </a:r>
            <a:r>
              <a:rPr lang="en-US" dirty="0">
                <a:cs typeface="Calibri" pitchFamily="34" charset="0"/>
              </a:rPr>
              <a:t>, generated </a:t>
            </a:r>
            <a:r>
              <a:rPr lang="en-US" dirty="0">
                <a:solidFill>
                  <a:schemeClr val="accent1"/>
                </a:solidFill>
                <a:cs typeface="Calibri" pitchFamily="34" charset="0"/>
              </a:rPr>
              <a:t>non-manifold</a:t>
            </a:r>
            <a:r>
              <a:rPr lang="en-US" dirty="0">
                <a:cs typeface="Calibri" pitchFamily="34" charset="0"/>
              </a:rPr>
              <a:t> surface due to, </a:t>
            </a:r>
          </a:p>
          <a:p>
            <a:pPr marL="742950" lvl="2" indent="-285750" algn="just">
              <a:lnSpc>
                <a:spcPct val="150000"/>
              </a:lnSpc>
              <a:spcBef>
                <a:spcPct val="20000"/>
              </a:spcBef>
              <a:buClr>
                <a:srgbClr val="2D89CC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cs typeface="Calibri" pitchFamily="34" charset="0"/>
              </a:rPr>
              <a:t>Large flat surfaces.</a:t>
            </a:r>
          </a:p>
          <a:p>
            <a:pPr marL="742950" lvl="2" indent="-285750" algn="just">
              <a:spcBef>
                <a:spcPct val="20000"/>
              </a:spcBef>
              <a:buClr>
                <a:srgbClr val="2D89CC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cs typeface="Calibri" pitchFamily="34" charset="0"/>
              </a:rPr>
              <a:t>Inability to place multiple vertices in a single cell.</a:t>
            </a:r>
          </a:p>
          <a:p>
            <a:pPr marL="742950" lvl="2" indent="-285750" algn="just">
              <a:lnSpc>
                <a:spcPct val="150000"/>
              </a:lnSpc>
              <a:spcBef>
                <a:spcPct val="20000"/>
              </a:spcBef>
              <a:buClr>
                <a:srgbClr val="2D89CC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cs typeface="Calibri" pitchFamily="34" charset="0"/>
              </a:rPr>
              <a:t>Multiple objects in close proximity. </a:t>
            </a:r>
          </a:p>
          <a:p>
            <a:endParaRPr lang="en-US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39AB4-3B1D-975E-D3DA-F112A97A84E8}"/>
              </a:ext>
            </a:extLst>
          </p:cNvPr>
          <p:cNvSpPr txBox="1"/>
          <p:nvPr/>
        </p:nvSpPr>
        <p:spPr>
          <a:xfrm>
            <a:off x="539552" y="1396210"/>
            <a:ext cx="4032448" cy="7078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/>
              <a:t>Dual Contouring algorithm</a:t>
            </a:r>
          </a:p>
          <a:p>
            <a:endParaRPr lang="en-US" b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894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E519-99CD-8D2C-945B-856ECE0C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80207"/>
            <a:ext cx="8173033" cy="844537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3D472-D0E2-7E44-20DA-E998D4F42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2060575"/>
            <a:ext cx="4032448" cy="4319080"/>
          </a:xfrm>
        </p:spPr>
        <p:txBody>
          <a:bodyPr/>
          <a:lstStyle/>
          <a:p>
            <a:pPr lvl="1" algn="just"/>
            <a:r>
              <a:rPr lang="en-US" dirty="0"/>
              <a:t>Produced </a:t>
            </a:r>
            <a:r>
              <a:rPr lang="en-US" dirty="0">
                <a:solidFill>
                  <a:schemeClr val="accent1"/>
                </a:solidFill>
              </a:rPr>
              <a:t>high-quality</a:t>
            </a:r>
            <a:r>
              <a:rPr lang="en-US" dirty="0"/>
              <a:t> meshes</a:t>
            </a:r>
          </a:p>
          <a:p>
            <a:pPr lvl="1" algn="just"/>
            <a:r>
              <a:rPr lang="en-US" dirty="0"/>
              <a:t>Able to maintain both </a:t>
            </a:r>
            <a:r>
              <a:rPr lang="en-US" dirty="0">
                <a:solidFill>
                  <a:schemeClr val="accent1"/>
                </a:solidFill>
              </a:rPr>
              <a:t>sharp &amp; thin features.</a:t>
            </a:r>
          </a:p>
          <a:p>
            <a:pPr lvl="1" algn="just"/>
            <a:r>
              <a:rPr lang="en-US" dirty="0">
                <a:solidFill>
                  <a:schemeClr val="accent1"/>
                </a:solidFill>
              </a:rPr>
              <a:t>However, </a:t>
            </a:r>
            <a:r>
              <a:rPr lang="en-US" dirty="0"/>
              <a:t>DMC is computationally heavy due to,</a:t>
            </a:r>
          </a:p>
          <a:p>
            <a:pPr lvl="2" algn="just">
              <a:buFont typeface="Wingdings" pitchFamily="2" charset="2"/>
              <a:buChar char="Ø"/>
            </a:pPr>
            <a:r>
              <a:rPr lang="en-US" dirty="0"/>
              <a:t>Calculation of the Dual grid</a:t>
            </a:r>
          </a:p>
          <a:p>
            <a:pPr lvl="2" algn="just">
              <a:buFont typeface="Wingdings" pitchFamily="2" charset="2"/>
              <a:buChar char="Ø"/>
            </a:pPr>
            <a:r>
              <a:rPr lang="en-US" dirty="0"/>
              <a:t>Requires implementation of both DC &amp; MC.</a:t>
            </a:r>
          </a:p>
          <a:p>
            <a:pPr lvl="2" algn="just">
              <a:buFont typeface="Wingdings" pitchFamily="2" charset="2"/>
              <a:buChar char="Ø"/>
            </a:pPr>
            <a:endParaRPr lang="en-US" dirty="0"/>
          </a:p>
          <a:p>
            <a:pPr marL="0" lvl="1" indent="0" algn="just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lvl="1" indent="0" algn="just">
              <a:lnSpc>
                <a:spcPct val="150000"/>
              </a:lnSpc>
              <a:buNone/>
            </a:pPr>
            <a:endParaRPr lang="en-US" dirty="0"/>
          </a:p>
          <a:p>
            <a:pPr lvl="1" algn="just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C7DA-ECBC-D949-805D-DA0572B88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16</a:t>
            </a:fld>
            <a:endParaRPr lang="de-DE">
              <a:cs typeface="Calibri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DF183-B786-663C-4900-B23902A98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/>
              <a:t>Parth Desai | High Integrity Systems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74CA9-BF44-206E-305B-D7F078345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26.10.2023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39AB4-3B1D-975E-D3DA-F112A97A84E8}"/>
              </a:ext>
            </a:extLst>
          </p:cNvPr>
          <p:cNvSpPr txBox="1"/>
          <p:nvPr/>
        </p:nvSpPr>
        <p:spPr>
          <a:xfrm>
            <a:off x="539552" y="1396210"/>
            <a:ext cx="8173032" cy="7078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/>
              <a:t>Dual Marching Cubes algorithm</a:t>
            </a:r>
          </a:p>
          <a:p>
            <a:endParaRPr lang="en-US" b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A drawing of a circle with lines and dots&#10;&#10;Description automatically generated">
            <a:extLst>
              <a:ext uri="{FF2B5EF4-FFF2-40B4-BE49-F238E27FC236}">
                <a16:creationId xmlns:a16="http://schemas.microsoft.com/office/drawing/2014/main" id="{D41B4460-0868-5D88-97AB-8EA510B07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276" y="2046337"/>
            <a:ext cx="4376896" cy="42470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786EA7-8A57-AFF7-1C34-585D8B430062}"/>
              </a:ext>
            </a:extLst>
          </p:cNvPr>
          <p:cNvSpPr txBox="1"/>
          <p:nvPr/>
        </p:nvSpPr>
        <p:spPr>
          <a:xfrm>
            <a:off x="577266" y="5284068"/>
            <a:ext cx="3994734" cy="1077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i="1" dirty="0">
                <a:latin typeface="Arial" pitchFamily="34" charset="0"/>
                <a:cs typeface="Arial" pitchFamily="34" charset="0"/>
              </a:rPr>
              <a:t>Original surface (Thin ring) in black</a:t>
            </a:r>
          </a:p>
          <a:p>
            <a:r>
              <a:rPr lang="en-US" sz="1400" i="1" dirty="0">
                <a:latin typeface="Arial" pitchFamily="34" charset="0"/>
                <a:cs typeface="Arial" pitchFamily="34" charset="0"/>
              </a:rPr>
              <a:t>DMC surface shown by </a:t>
            </a:r>
            <a:r>
              <a:rPr lang="en-US" sz="1400" i="1" dirty="0">
                <a:solidFill>
                  <a:srgbClr val="00EBF0"/>
                </a:solidFill>
                <a:latin typeface="Arial" pitchFamily="34" charset="0"/>
                <a:cs typeface="Arial" pitchFamily="34" charset="0"/>
              </a:rPr>
              <a:t>Cyan lines</a:t>
            </a:r>
          </a:p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G</a:t>
            </a:r>
            <a:r>
              <a:rPr lang="en-US" sz="14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reyline</a:t>
            </a:r>
            <a:r>
              <a:rPr lang="en-US" sz="1400" b="0" i="1" dirty="0">
                <a:latin typeface="Arial" pitchFamily="34" charset="0"/>
                <a:cs typeface="Arial" pitchFamily="34" charset="0"/>
              </a:rPr>
              <a:t> - Primal grid</a:t>
            </a:r>
          </a:p>
          <a:p>
            <a:r>
              <a:rPr lang="en-US" sz="1400" b="0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Redline</a:t>
            </a:r>
            <a:r>
              <a:rPr lang="en-US" sz="1400" b="0" i="1" dirty="0">
                <a:latin typeface="Arial" pitchFamily="34" charset="0"/>
                <a:cs typeface="Arial" pitchFamily="34" charset="0"/>
              </a:rPr>
              <a:t> – Dual grid</a:t>
            </a:r>
          </a:p>
          <a:p>
            <a:r>
              <a:rPr lang="en-US" sz="1400" i="1" dirty="0">
                <a:latin typeface="Arial" pitchFamily="34" charset="0"/>
                <a:cs typeface="Arial" pitchFamily="34" charset="0"/>
              </a:rPr>
              <a:t>Black point – point calculated by QEF</a:t>
            </a:r>
          </a:p>
        </p:txBody>
      </p:sp>
    </p:spTree>
    <p:extLst>
      <p:ext uri="{BB962C8B-B14F-4D97-AF65-F5344CB8AC3E}">
        <p14:creationId xmlns:p14="http://schemas.microsoft.com/office/powerpoint/2010/main" val="3201920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E519-99CD-8D2C-945B-856ECE0C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281001"/>
            <a:ext cx="8173033" cy="844537"/>
          </a:xfrm>
        </p:spPr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C7DA-ECBC-D949-805D-DA0572B88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17</a:t>
            </a:fld>
            <a:endParaRPr lang="de-DE">
              <a:cs typeface="Calibri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DF183-B786-663C-4900-B23902A98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/>
              <a:t>Parth Desai | High Integrity Systems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74CA9-BF44-206E-305B-D7F078345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26.10.2023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75241F-DAF3-002C-BA68-47A9B23547AF}"/>
              </a:ext>
            </a:extLst>
          </p:cNvPr>
          <p:cNvSpPr txBox="1"/>
          <p:nvPr/>
        </p:nvSpPr>
        <p:spPr>
          <a:xfrm>
            <a:off x="3051958" y="4257304"/>
            <a:ext cx="45719" cy="3266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endParaRPr lang="en-US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309BDD-46F0-8678-3767-843C0F711016}"/>
              </a:ext>
            </a:extLst>
          </p:cNvPr>
          <p:cNvSpPr txBox="1">
            <a:spLocks/>
          </p:cNvSpPr>
          <p:nvPr/>
        </p:nvSpPr>
        <p:spPr>
          <a:xfrm>
            <a:off x="544009" y="3717032"/>
            <a:ext cx="4460039" cy="2298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1pPr>
            <a:lvl2pPr marL="266700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2pPr>
            <a:lvl3pPr marL="542925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3pPr>
            <a:lvl4pPr marL="809625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4pPr>
            <a:lvl5pPr marL="1076325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Font typeface="Arial" pitchFamily="34" charset="0"/>
              <a:buNone/>
            </a:pPr>
            <a:endParaRPr lang="en-US" dirty="0"/>
          </a:p>
          <a:p>
            <a:pPr marL="0" lvl="1" indent="0">
              <a:lnSpc>
                <a:spcPct val="150000"/>
              </a:lnSpc>
              <a:buFont typeface="Arial" pitchFamily="34" charset="0"/>
              <a:buNone/>
            </a:pP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83853-6993-06A9-C579-AF855170194B}"/>
              </a:ext>
            </a:extLst>
          </p:cNvPr>
          <p:cNvSpPr txBox="1"/>
          <p:nvPr/>
        </p:nvSpPr>
        <p:spPr>
          <a:xfrm>
            <a:off x="562744" y="1213446"/>
            <a:ext cx="8173033" cy="37253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66700" lvl="1" indent="-266700">
              <a:lnSpc>
                <a:spcPct val="150000"/>
              </a:lnSpc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</a:pPr>
            <a:r>
              <a:rPr lang="de-DE" dirty="0">
                <a:cs typeface="Calibri" pitchFamily="34" charset="0"/>
              </a:rPr>
              <a:t>DC not </a:t>
            </a:r>
            <a:r>
              <a:rPr lang="de-DE" dirty="0" err="1">
                <a:cs typeface="Calibri" pitchFamily="34" charset="0"/>
              </a:rPr>
              <a:t>able</a:t>
            </a:r>
            <a:r>
              <a:rPr lang="de-DE" dirty="0">
                <a:cs typeface="Calibri" pitchFamily="34" charset="0"/>
              </a:rPr>
              <a:t> </a:t>
            </a:r>
            <a:r>
              <a:rPr lang="de-DE" dirty="0" err="1">
                <a:cs typeface="Calibri" pitchFamily="34" charset="0"/>
              </a:rPr>
              <a:t>to</a:t>
            </a:r>
            <a:r>
              <a:rPr lang="de-DE" dirty="0">
                <a:cs typeface="Calibri" pitchFamily="34" charset="0"/>
              </a:rPr>
              <a:t> </a:t>
            </a:r>
            <a:r>
              <a:rPr lang="de-DE" dirty="0" err="1">
                <a:cs typeface="Calibri" pitchFamily="34" charset="0"/>
              </a:rPr>
              <a:t>generate</a:t>
            </a:r>
            <a:r>
              <a:rPr lang="de-DE" dirty="0">
                <a:cs typeface="Calibri" pitchFamily="34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cs typeface="Calibri" pitchFamily="34" charset="0"/>
              </a:rPr>
              <a:t>thin</a:t>
            </a:r>
            <a:r>
              <a:rPr lang="de-DE" dirty="0">
                <a:solidFill>
                  <a:schemeClr val="accent1"/>
                </a:solidFill>
                <a:cs typeface="Calibri" pitchFamily="34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cs typeface="Calibri" pitchFamily="34" charset="0"/>
              </a:rPr>
              <a:t>features</a:t>
            </a:r>
            <a:r>
              <a:rPr lang="de-DE" dirty="0">
                <a:cs typeface="Calibri" pitchFamily="34" charset="0"/>
              </a:rPr>
              <a:t> </a:t>
            </a:r>
            <a:r>
              <a:rPr lang="de-DE" dirty="0" err="1">
                <a:cs typeface="Calibri" pitchFamily="34" charset="0"/>
              </a:rPr>
              <a:t>with</a:t>
            </a:r>
            <a:r>
              <a:rPr lang="de-DE" dirty="0">
                <a:cs typeface="Calibri" pitchFamily="34" charset="0"/>
              </a:rPr>
              <a:t> </a:t>
            </a:r>
            <a:r>
              <a:rPr lang="en-US" dirty="0">
                <a:cs typeface="Calibri" pitchFamily="34" charset="0"/>
              </a:rPr>
              <a:t>comparatively</a:t>
            </a:r>
            <a:r>
              <a:rPr lang="de-DE" dirty="0">
                <a:cs typeface="Calibri" pitchFamily="34" charset="0"/>
              </a:rPr>
              <a:t> </a:t>
            </a:r>
            <a:r>
              <a:rPr lang="de-DE" dirty="0" err="1">
                <a:cs typeface="Calibri" pitchFamily="34" charset="0"/>
              </a:rPr>
              <a:t>sparse</a:t>
            </a:r>
            <a:r>
              <a:rPr lang="de-DE" dirty="0">
                <a:cs typeface="Calibri" pitchFamily="34" charset="0"/>
              </a:rPr>
              <a:t> </a:t>
            </a:r>
            <a:r>
              <a:rPr lang="de-DE" dirty="0" err="1">
                <a:cs typeface="Calibri" pitchFamily="34" charset="0"/>
              </a:rPr>
              <a:t>mesh</a:t>
            </a:r>
            <a:r>
              <a:rPr lang="de-DE" dirty="0">
                <a:cs typeface="Calibri" pitchFamily="34" charset="0"/>
              </a:rPr>
              <a:t>.</a:t>
            </a:r>
            <a:endParaRPr lang="en-DE" dirty="0">
              <a:cs typeface="Calibri" pitchFamily="34" charset="0"/>
            </a:endParaRPr>
          </a:p>
        </p:txBody>
      </p:sp>
      <p:pic>
        <p:nvPicPr>
          <p:cNvPr id="14" name="Picture 13" descr="A blue grid with lines on it&#10;&#10;Description automatically generated">
            <a:extLst>
              <a:ext uri="{FF2B5EF4-FFF2-40B4-BE49-F238E27FC236}">
                <a16:creationId xmlns:a16="http://schemas.microsoft.com/office/drawing/2014/main" id="{9921D565-EF42-D65E-A2B3-3E8BFCFC9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08678"/>
            <a:ext cx="2982567" cy="2107369"/>
          </a:xfrm>
          <a:prstGeom prst="rect">
            <a:avLst/>
          </a:prstGeom>
        </p:spPr>
      </p:pic>
      <p:pic>
        <p:nvPicPr>
          <p:cNvPr id="16" name="Picture 15" descr="A blue rectangular object with red green and blue lines&#10;&#10;Description automatically generated">
            <a:extLst>
              <a:ext uri="{FF2B5EF4-FFF2-40B4-BE49-F238E27FC236}">
                <a16:creationId xmlns:a16="http://schemas.microsoft.com/office/drawing/2014/main" id="{0C0584A5-D76C-79B4-F427-D0959A61DB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1"/>
          <a:stretch/>
        </p:blipFill>
        <p:spPr>
          <a:xfrm>
            <a:off x="1021430" y="1702814"/>
            <a:ext cx="2982567" cy="2109885"/>
          </a:xfrm>
          <a:prstGeom prst="rect">
            <a:avLst/>
          </a:prstGeom>
        </p:spPr>
      </p:pic>
      <p:pic>
        <p:nvPicPr>
          <p:cNvPr id="15" name="Picture 14" descr="A blue and white square on a black grid&#10;&#10;Description automatically generated">
            <a:extLst>
              <a:ext uri="{FF2B5EF4-FFF2-40B4-BE49-F238E27FC236}">
                <a16:creationId xmlns:a16="http://schemas.microsoft.com/office/drawing/2014/main" id="{3BF2D6C7-CD9B-3DAC-7BA5-56F156901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28" y="4155762"/>
            <a:ext cx="2987794" cy="1944965"/>
          </a:xfrm>
          <a:prstGeom prst="rect">
            <a:avLst/>
          </a:prstGeom>
        </p:spPr>
      </p:pic>
      <p:pic>
        <p:nvPicPr>
          <p:cNvPr id="18" name="Picture 17" descr="A blue and white grid on a black surface&#10;&#10;Description automatically generated">
            <a:extLst>
              <a:ext uri="{FF2B5EF4-FFF2-40B4-BE49-F238E27FC236}">
                <a16:creationId xmlns:a16="http://schemas.microsoft.com/office/drawing/2014/main" id="{0AC6301D-7D29-5F04-E5D0-D1A7A5DEE7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21" y="4149615"/>
            <a:ext cx="2987794" cy="20156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C016692-23F3-7B7A-BF10-B4547049701F}"/>
              </a:ext>
            </a:extLst>
          </p:cNvPr>
          <p:cNvSpPr txBox="1"/>
          <p:nvPr/>
        </p:nvSpPr>
        <p:spPr>
          <a:xfrm>
            <a:off x="1034328" y="3830990"/>
            <a:ext cx="2987794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cs typeface="Calibri" pitchFamily="34" charset="0"/>
              </a:rPr>
              <a:t>1. Thin brick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5B0C15-53AB-8635-5F9E-8777C258AAEC}"/>
              </a:ext>
            </a:extLst>
          </p:cNvPr>
          <p:cNvSpPr txBox="1"/>
          <p:nvPr/>
        </p:nvSpPr>
        <p:spPr>
          <a:xfrm>
            <a:off x="4998821" y="3832474"/>
            <a:ext cx="2987794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cs typeface="Calibri" pitchFamily="34" charset="0"/>
              </a:rPr>
              <a:t>2. DC algorithm with sparse grid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F579D7-1BB2-2990-091B-BC3A14E9988F}"/>
              </a:ext>
            </a:extLst>
          </p:cNvPr>
          <p:cNvSpPr txBox="1"/>
          <p:nvPr/>
        </p:nvSpPr>
        <p:spPr>
          <a:xfrm>
            <a:off x="1034328" y="6165884"/>
            <a:ext cx="2987794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cs typeface="Calibri" pitchFamily="34" charset="0"/>
              </a:rPr>
              <a:t>3. DC algorithm with Dense grid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ACC126-1835-559A-1E10-0489006AFE82}"/>
              </a:ext>
            </a:extLst>
          </p:cNvPr>
          <p:cNvSpPr txBox="1"/>
          <p:nvPr/>
        </p:nvSpPr>
        <p:spPr>
          <a:xfrm>
            <a:off x="4998821" y="6193564"/>
            <a:ext cx="2987794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cs typeface="Calibri" pitchFamily="34" charset="0"/>
              </a:rPr>
              <a:t>4. DMC </a:t>
            </a:r>
            <a:r>
              <a:rPr lang="en-US" sz="1200" dirty="0">
                <a:cs typeface="Calibri" pitchFamily="34" charset="0"/>
              </a:rPr>
              <a:t>(able to reproduce thin brick)</a:t>
            </a:r>
            <a:endParaRPr lang="en-US" sz="1400" dirty="0"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47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E519-99CD-8D2C-945B-856ECE0C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80207"/>
            <a:ext cx="8173033" cy="84453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3D472-D0E2-7E44-20DA-E998D4F42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069" y="1412875"/>
            <a:ext cx="8158163" cy="4320902"/>
          </a:xfrm>
        </p:spPr>
        <p:txBody>
          <a:bodyPr/>
          <a:lstStyle/>
          <a:p>
            <a:pPr lvl="1" algn="just"/>
            <a:r>
              <a:rPr lang="en-GB" dirty="0"/>
              <a:t>Comprehensive exploration of Dual Contouring (DC) and Dual Marching Cubes (DMC) algorithms.</a:t>
            </a:r>
          </a:p>
          <a:p>
            <a:pPr lvl="1" algn="just"/>
            <a:r>
              <a:rPr lang="en-GB" dirty="0"/>
              <a:t>DC excels in preserving sharp features; DMC efficiently represents thin structures.</a:t>
            </a:r>
          </a:p>
          <a:p>
            <a:pPr lvl="1" algn="just"/>
            <a:r>
              <a:rPr lang="en-GB" dirty="0"/>
              <a:t>Both algorithms are pivotal in isosurface extraction; choice depends on application requirements.</a:t>
            </a:r>
          </a:p>
          <a:p>
            <a:pPr lvl="1" algn="just"/>
            <a:r>
              <a:rPr lang="en-GB" dirty="0"/>
              <a:t>The current implementation has areas for improvement: loop optimization, data structure refinement, and QEF limitations.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C7DA-ECBC-D949-805D-DA0572B88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18</a:t>
            </a:fld>
            <a:endParaRPr lang="de-DE">
              <a:cs typeface="Calibri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DF183-B786-663C-4900-B23902A98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/>
              <a:t>Parth Desai | High Integrity Systems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74CA9-BF44-206E-305B-D7F078345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26.10.2023</a:t>
            </a:r>
          </a:p>
        </p:txBody>
      </p:sp>
    </p:spTree>
    <p:extLst>
      <p:ext uri="{BB962C8B-B14F-4D97-AF65-F5344CB8AC3E}">
        <p14:creationId xmlns:p14="http://schemas.microsoft.com/office/powerpoint/2010/main" val="3674904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E519-99CD-8D2C-945B-856ECE0C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80207"/>
            <a:ext cx="8173033" cy="84453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3D472-D0E2-7E44-20DA-E998D4F42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22" y="1412875"/>
            <a:ext cx="8158163" cy="4320902"/>
          </a:xfrm>
        </p:spPr>
        <p:txBody>
          <a:bodyPr/>
          <a:lstStyle/>
          <a:p>
            <a:pPr marL="0" lvl="1" indent="0" algn="just">
              <a:buNone/>
            </a:pPr>
            <a:r>
              <a:rPr lang="en-GB" dirty="0">
                <a:solidFill>
                  <a:schemeClr val="accent1"/>
                </a:solidFill>
              </a:rPr>
              <a:t>Data Structure Optimization: </a:t>
            </a:r>
          </a:p>
          <a:p>
            <a:pPr lvl="2" algn="just"/>
            <a:r>
              <a:rPr lang="en-GB" dirty="0"/>
              <a:t>The transition from a 3D nested vector to an efficient single-dimensional array.</a:t>
            </a:r>
          </a:p>
          <a:p>
            <a:pPr marL="0" lvl="1" indent="0" algn="just">
              <a:spcBef>
                <a:spcPts val="1032"/>
              </a:spcBef>
              <a:buNone/>
            </a:pPr>
            <a:r>
              <a:rPr lang="en-GB" dirty="0">
                <a:solidFill>
                  <a:schemeClr val="accent1"/>
                </a:solidFill>
              </a:rPr>
              <a:t>Enhanced QEF Implementation:</a:t>
            </a:r>
          </a:p>
          <a:p>
            <a:pPr lvl="2" algn="just"/>
            <a:r>
              <a:rPr lang="en-GB" dirty="0"/>
              <a:t>Address points outside desired cells without mere boundary clamping.</a:t>
            </a:r>
          </a:p>
          <a:p>
            <a:pPr marL="0" lvl="1" indent="0" algn="just">
              <a:spcBef>
                <a:spcPts val="1032"/>
              </a:spcBef>
              <a:buNone/>
            </a:pPr>
            <a:r>
              <a:rPr lang="en-GB" dirty="0">
                <a:solidFill>
                  <a:schemeClr val="accent1"/>
                </a:solidFill>
              </a:rPr>
              <a:t>Adaptive Grids:</a:t>
            </a:r>
          </a:p>
          <a:p>
            <a:pPr lvl="2" algn="just"/>
            <a:r>
              <a:rPr lang="en-GB" dirty="0"/>
              <a:t>Investigate octree grids for refined regions of interest.</a:t>
            </a:r>
          </a:p>
          <a:p>
            <a:pPr marL="0" lvl="1" indent="0" algn="just">
              <a:spcBef>
                <a:spcPts val="1032"/>
              </a:spcBef>
              <a:buNone/>
            </a:pPr>
            <a:r>
              <a:rPr lang="en-GB" dirty="0">
                <a:solidFill>
                  <a:schemeClr val="accent1"/>
                </a:solidFill>
              </a:rPr>
              <a:t>Optimization Techniques: </a:t>
            </a:r>
          </a:p>
          <a:p>
            <a:pPr lvl="2" algn="just"/>
            <a:r>
              <a:rPr lang="en-GB" dirty="0"/>
              <a:t>Harness parallel processing and GPU capabilities.</a:t>
            </a:r>
          </a:p>
          <a:p>
            <a:pPr marL="0" lvl="1" indent="0" algn="just">
              <a:spcBef>
                <a:spcPts val="1032"/>
              </a:spcBef>
              <a:buNone/>
            </a:pPr>
            <a:r>
              <a:rPr lang="en-GB" dirty="0">
                <a:solidFill>
                  <a:schemeClr val="accent1"/>
                </a:solidFill>
              </a:rPr>
              <a:t>Machine Learning Integration: </a:t>
            </a:r>
          </a:p>
          <a:p>
            <a:pPr lvl="2" algn="just"/>
            <a:r>
              <a:rPr lang="en-GB" dirty="0"/>
              <a:t>Predict vertex placements and guide the extraction process.</a:t>
            </a:r>
          </a:p>
          <a:p>
            <a:pPr lvl="1"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C7DA-ECBC-D949-805D-DA0572B88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19</a:t>
            </a:fld>
            <a:endParaRPr lang="de-DE">
              <a:cs typeface="Calibri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DF183-B786-663C-4900-B23902A98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/>
              <a:t>Parth Desai | High Integrity Systems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74CA9-BF44-206E-305B-D7F078345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26.10.2023</a:t>
            </a:r>
          </a:p>
        </p:txBody>
      </p:sp>
    </p:spTree>
    <p:extLst>
      <p:ext uri="{BB962C8B-B14F-4D97-AF65-F5344CB8AC3E}">
        <p14:creationId xmlns:p14="http://schemas.microsoft.com/office/powerpoint/2010/main" val="2492731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>
          <a:xfrm>
            <a:off x="536575" y="476250"/>
            <a:ext cx="8173033" cy="671499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17" name="Inhaltsplatzhalter 16"/>
          <p:cNvSpPr>
            <a:spLocks noGrp="1"/>
          </p:cNvSpPr>
          <p:nvPr>
            <p:ph idx="1"/>
          </p:nvPr>
        </p:nvSpPr>
        <p:spPr>
          <a:xfrm>
            <a:off x="529382" y="1412776"/>
            <a:ext cx="8158163" cy="4320902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dirty="0"/>
              <a:t>Introduction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Analysis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de-DE" dirty="0"/>
          </a:p>
          <a:p>
            <a:pPr lvl="1">
              <a:lnSpc>
                <a:spcPct val="150000"/>
              </a:lnSpc>
            </a:pPr>
            <a:r>
              <a:rPr lang="de-DE" dirty="0"/>
              <a:t>Intel Embree </a:t>
            </a:r>
            <a:r>
              <a:rPr lang="de-DE" dirty="0" err="1"/>
              <a:t>integration</a:t>
            </a:r>
            <a:endParaRPr lang="de-DE" dirty="0"/>
          </a:p>
          <a:p>
            <a:pPr lvl="1">
              <a:lnSpc>
                <a:spcPct val="150000"/>
              </a:lnSpc>
            </a:pPr>
            <a:r>
              <a:rPr lang="en-US" dirty="0"/>
              <a:t>Quadratic</a:t>
            </a:r>
            <a:r>
              <a:rPr lang="de-DE" dirty="0"/>
              <a:t> Error Function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Implementation</a:t>
            </a:r>
          </a:p>
          <a:p>
            <a:pPr lvl="1">
              <a:lnSpc>
                <a:spcPct val="150000"/>
              </a:lnSpc>
            </a:pP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Discussion</a:t>
            </a:r>
            <a:endParaRPr lang="de-DE" dirty="0"/>
          </a:p>
          <a:p>
            <a:pPr lvl="1">
              <a:lnSpc>
                <a:spcPct val="150000"/>
              </a:lnSpc>
            </a:pPr>
            <a:r>
              <a:rPr lang="de-DE" dirty="0" err="1"/>
              <a:t>Conclusion</a:t>
            </a:r>
            <a:r>
              <a:rPr lang="de-DE" dirty="0"/>
              <a:t> 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Future </a:t>
            </a:r>
            <a:r>
              <a:rPr lang="de-DE" dirty="0" err="1"/>
              <a:t>Scope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2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 dirty="0"/>
              <a:t>Max Mustermann | Musterbezeichnung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Datum </a:t>
            </a:r>
            <a:r>
              <a:rPr lang="de-DE" dirty="0" err="1"/>
              <a:t>xx.xx.xxxx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683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17"/>
          <p:cNvSpPr>
            <a:spLocks noGrp="1"/>
          </p:cNvSpPr>
          <p:nvPr>
            <p:ph idx="1"/>
          </p:nvPr>
        </p:nvSpPr>
        <p:spPr>
          <a:xfrm>
            <a:off x="0" y="0"/>
            <a:ext cx="9144000" cy="6659276"/>
          </a:xfrm>
        </p:spPr>
        <p:txBody>
          <a:bodyPr anchor="ctr"/>
          <a:lstStyle/>
          <a:p>
            <a:pPr algn="ctr"/>
            <a:r>
              <a:rPr lang="de-DE" sz="5400" dirty="0">
                <a:solidFill>
                  <a:schemeClr val="accent1"/>
                </a:solidFill>
              </a:rPr>
              <a:t>Questions?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29382" y="6659276"/>
            <a:ext cx="343043" cy="138499"/>
          </a:xfrm>
        </p:spPr>
        <p:txBody>
          <a:bodyPr/>
          <a:lstStyle/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20</a:t>
            </a:fld>
            <a:endParaRPr lang="de-DE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/>
              <a:t>Parth Desai | High Integrity Systems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5436096" y="6659276"/>
            <a:ext cx="1800000" cy="138499"/>
          </a:xfrm>
        </p:spPr>
        <p:txBody>
          <a:bodyPr/>
          <a:lstStyle/>
          <a:p>
            <a:r>
              <a:rPr lang="de-DE" dirty="0">
                <a:cs typeface="Calibri" pitchFamily="34" charset="0"/>
              </a:rPr>
              <a:t>Datum 26.10.2023</a:t>
            </a:r>
          </a:p>
        </p:txBody>
      </p:sp>
    </p:spTree>
    <p:extLst>
      <p:ext uri="{BB962C8B-B14F-4D97-AF65-F5344CB8AC3E}">
        <p14:creationId xmlns:p14="http://schemas.microsoft.com/office/powerpoint/2010/main" val="3303108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E519-99CD-8D2C-945B-856ECE0C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80207"/>
            <a:ext cx="8173033" cy="84453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3D472-D0E2-7E44-20DA-E998D4F42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574" y="1412776"/>
            <a:ext cx="8158163" cy="4320902"/>
          </a:xfrm>
        </p:spPr>
        <p:txBody>
          <a:bodyPr/>
          <a:lstStyle/>
          <a:p>
            <a:r>
              <a:rPr lang="en-US" dirty="0"/>
              <a:t>Scientific Visualization: A critical tool across domains, transforming complex data into insightful visual models.</a:t>
            </a:r>
          </a:p>
          <a:p>
            <a:r>
              <a:rPr lang="en-US" dirty="0"/>
              <a:t>Mesh Generation: Central technique for representing volume data; increasing demand due to growing data complexity.</a:t>
            </a:r>
          </a:p>
          <a:p>
            <a:r>
              <a:rPr lang="en-US" dirty="0"/>
              <a:t>Isosurface Extraction: Promising subset of mesh generation, but with challenges in Hermite data and conformal meshing.</a:t>
            </a:r>
          </a:p>
          <a:p>
            <a:r>
              <a:rPr lang="en-US" dirty="0"/>
              <a:t>Research Focus: Dive deep into isosurface extraction techniques, their strengths, limitations, and optimization potential.</a:t>
            </a:r>
          </a:p>
          <a:p>
            <a:r>
              <a:rPr lang="en-US" dirty="0"/>
              <a:t>Core Problem: Efficiently and accurately transform complex volume data into meaningful geometric models for diverse applications.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C7DA-ECBC-D949-805D-DA0572B88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3</a:t>
            </a:fld>
            <a:endParaRPr lang="de-DE">
              <a:cs typeface="Calibri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DF183-B786-663C-4900-B23902A98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/>
              <a:t>Max Mustermann | Musterbezeichnung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74CA9-BF44-206E-305B-D7F078345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>
                <a:cs typeface="Calibri" pitchFamily="34" charset="0"/>
              </a:rPr>
              <a:t>Datum xx.xx.xxxx</a:t>
            </a:r>
          </a:p>
        </p:txBody>
      </p:sp>
    </p:spTree>
    <p:extLst>
      <p:ext uri="{BB962C8B-B14F-4D97-AF65-F5344CB8AC3E}">
        <p14:creationId xmlns:p14="http://schemas.microsoft.com/office/powerpoint/2010/main" val="1167891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E519-99CD-8D2C-945B-856ECE0C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80207"/>
            <a:ext cx="8173033" cy="844537"/>
          </a:xfrm>
        </p:spPr>
        <p:txBody>
          <a:bodyPr/>
          <a:lstStyle/>
          <a:p>
            <a:r>
              <a:rPr lang="en-US" dirty="0"/>
              <a:t>Research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3D472-D0E2-7E44-20DA-E998D4F42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574" y="1412776"/>
            <a:ext cx="8158163" cy="4320902"/>
          </a:xfrm>
        </p:spPr>
        <p:txBody>
          <a:bodyPr/>
          <a:lstStyle/>
          <a:p>
            <a:r>
              <a:rPr lang="en-US" dirty="0"/>
              <a:t>To understand the challenges and intricacies of conformal meshing through</a:t>
            </a:r>
          </a:p>
          <a:p>
            <a:r>
              <a:rPr lang="en-US" dirty="0"/>
              <a:t>Hermite data.</a:t>
            </a:r>
          </a:p>
          <a:p>
            <a:r>
              <a:rPr lang="en-US" dirty="0"/>
              <a:t>• To explore and evaluate the performance of Dual Contouring and Dual Marching</a:t>
            </a:r>
          </a:p>
          <a:p>
            <a:r>
              <a:rPr lang="en-US" dirty="0"/>
              <a:t>Cubes algorithms in isosurface extraction.</a:t>
            </a:r>
          </a:p>
          <a:p>
            <a:r>
              <a:rPr lang="en-US" dirty="0"/>
              <a:t>• To integrate and utilize the Intel Embree library for efficient ray tracing.</a:t>
            </a:r>
          </a:p>
          <a:p>
            <a:r>
              <a:rPr lang="en-US" dirty="0"/>
              <a:t>• To delve into the Quadratic Error Function’s methodology and its significance</a:t>
            </a:r>
          </a:p>
          <a:p>
            <a:r>
              <a:rPr lang="en-US" dirty="0"/>
              <a:t>in the chosen algorithms.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C7DA-ECBC-D949-805D-DA0572B88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4</a:t>
            </a:fld>
            <a:endParaRPr lang="de-DE">
              <a:cs typeface="Calibri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DF183-B786-663C-4900-B23902A98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/>
              <a:t>Max Mustermann | Musterbezeichnung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74CA9-BF44-206E-305B-D7F078345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>
                <a:cs typeface="Calibri" pitchFamily="34" charset="0"/>
              </a:rPr>
              <a:t>Datum xx.xx.xxxx</a:t>
            </a:r>
          </a:p>
        </p:txBody>
      </p:sp>
    </p:spTree>
    <p:extLst>
      <p:ext uri="{BB962C8B-B14F-4D97-AF65-F5344CB8AC3E}">
        <p14:creationId xmlns:p14="http://schemas.microsoft.com/office/powerpoint/2010/main" val="230939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E519-99CD-8D2C-945B-856ECE0C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281001"/>
            <a:ext cx="8173033" cy="844537"/>
          </a:xfrm>
        </p:spPr>
        <p:txBody>
          <a:bodyPr/>
          <a:lstStyle/>
          <a:p>
            <a:r>
              <a:rPr lang="de-DE" dirty="0"/>
              <a:t>Marching </a:t>
            </a:r>
            <a:r>
              <a:rPr lang="de-DE" dirty="0" err="1"/>
              <a:t>Squares</a:t>
            </a:r>
            <a:r>
              <a:rPr lang="de-DE" dirty="0"/>
              <a:t> (MS)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3D472-D0E2-7E44-20DA-E998D4F42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09" y="1418524"/>
            <a:ext cx="8158163" cy="642051"/>
          </a:xfrm>
        </p:spPr>
        <p:txBody>
          <a:bodyPr/>
          <a:lstStyle/>
          <a:p>
            <a:pPr lvl="1" algn="just"/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2D contouring algorithm </a:t>
            </a:r>
            <a:r>
              <a:rPr lang="en-US" dirty="0"/>
              <a:t>that divides data into grid squares evaluates vertex values against a look-up table.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C7DA-ECBC-D949-805D-DA0572B88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5</a:t>
            </a:fld>
            <a:endParaRPr lang="de-DE">
              <a:cs typeface="Calibri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DF183-B786-663C-4900-B23902A98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/>
              <a:t>Parth Desai | High Integrity Systems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74CA9-BF44-206E-305B-D7F078345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26.10.2023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75241F-DAF3-002C-BA68-47A9B23547AF}"/>
              </a:ext>
            </a:extLst>
          </p:cNvPr>
          <p:cNvSpPr txBox="1"/>
          <p:nvPr/>
        </p:nvSpPr>
        <p:spPr>
          <a:xfrm>
            <a:off x="3051958" y="4257304"/>
            <a:ext cx="45719" cy="3266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endParaRPr lang="en-US" b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8603A82-22E5-C38C-80B3-2CDAAF4C0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225" r="6404" b="39415"/>
          <a:stretch/>
        </p:blipFill>
        <p:spPr>
          <a:xfrm>
            <a:off x="601073" y="2132856"/>
            <a:ext cx="8046421" cy="38995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5551A1-173B-849A-4B25-2B20B2016531}"/>
              </a:ext>
            </a:extLst>
          </p:cNvPr>
          <p:cNvSpPr txBox="1"/>
          <p:nvPr/>
        </p:nvSpPr>
        <p:spPr>
          <a:xfrm>
            <a:off x="441382" y="6229818"/>
            <a:ext cx="8363415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0" dirty="0">
                <a:latin typeface="Arial" pitchFamily="34" charset="0"/>
                <a:cs typeface="Arial" pitchFamily="34" charset="0"/>
              </a:rPr>
              <a:t>Image credit: https://</a:t>
            </a:r>
            <a:r>
              <a:rPr lang="en-US" sz="1400" b="0" dirty="0" err="1">
                <a:latin typeface="Arial" pitchFamily="34" charset="0"/>
                <a:cs typeface="Arial" pitchFamily="34" charset="0"/>
              </a:rPr>
              <a:t>en.wikipedia.org</a:t>
            </a:r>
            <a:r>
              <a:rPr lang="en-US" sz="1400" b="0" dirty="0">
                <a:latin typeface="Arial" pitchFamily="34" charset="0"/>
                <a:cs typeface="Arial" pitchFamily="34" charset="0"/>
              </a:rPr>
              <a:t>/wiki/</a:t>
            </a:r>
            <a:r>
              <a:rPr lang="en-US" sz="1400" b="0" dirty="0" err="1">
                <a:latin typeface="Arial" pitchFamily="34" charset="0"/>
                <a:cs typeface="Arial" pitchFamily="34" charset="0"/>
              </a:rPr>
              <a:t>Marching_squares</a:t>
            </a:r>
            <a:r>
              <a:rPr lang="en-US" sz="1400" b="0" dirty="0">
                <a:latin typeface="Arial" pitchFamily="34" charset="0"/>
                <a:cs typeface="Arial" pitchFamily="34" charset="0"/>
              </a:rPr>
              <a:t>#/media/</a:t>
            </a:r>
            <a:r>
              <a:rPr lang="en-US" sz="1400" b="0" dirty="0" err="1">
                <a:latin typeface="Arial" pitchFamily="34" charset="0"/>
                <a:cs typeface="Arial" pitchFamily="34" charset="0"/>
              </a:rPr>
              <a:t>File:Marching_squares_algorithm.svg</a:t>
            </a:r>
            <a:endParaRPr lang="en-US" sz="1400" b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520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E519-99CD-8D2C-945B-856ECE0C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281001"/>
            <a:ext cx="8173033" cy="844537"/>
          </a:xfrm>
        </p:spPr>
        <p:txBody>
          <a:bodyPr/>
          <a:lstStyle/>
          <a:p>
            <a:r>
              <a:rPr lang="de-DE" dirty="0"/>
              <a:t>Marching Cubes (MC)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3D472-D0E2-7E44-20DA-E998D4F42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09" y="1418524"/>
            <a:ext cx="4460039" cy="2298508"/>
          </a:xfrm>
        </p:spPr>
        <p:txBody>
          <a:bodyPr/>
          <a:lstStyle/>
          <a:p>
            <a:pPr lvl="1" algn="just">
              <a:lnSpc>
                <a:spcPct val="15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3D extension </a:t>
            </a:r>
            <a:r>
              <a:rPr lang="en-US" dirty="0"/>
              <a:t>of Marching Squares.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Divide a cube into eight regions.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256 cases instead of 16 cases in MS.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Assign scalar field value to each corner.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Generate polygons </a:t>
            </a:r>
            <a:r>
              <a:rPr lang="en-US" dirty="0" err="1"/>
              <a:t>w.r.to</a:t>
            </a:r>
            <a:r>
              <a:rPr lang="en-US" dirty="0"/>
              <a:t> look-up table.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C7DA-ECBC-D949-805D-DA0572B88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6</a:t>
            </a:fld>
            <a:endParaRPr lang="de-DE">
              <a:cs typeface="Calibri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DF183-B786-663C-4900-B23902A98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/>
              <a:t>Parth Desai | High Integrity Systems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74CA9-BF44-206E-305B-D7F078345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26.10.2023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75241F-DAF3-002C-BA68-47A9B23547AF}"/>
              </a:ext>
            </a:extLst>
          </p:cNvPr>
          <p:cNvSpPr txBox="1"/>
          <p:nvPr/>
        </p:nvSpPr>
        <p:spPr>
          <a:xfrm>
            <a:off x="3051958" y="4257304"/>
            <a:ext cx="45719" cy="3266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endParaRPr lang="en-US" b="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New Project">
            <a:hlinkClick r:id="" action="ppaction://media"/>
            <a:extLst>
              <a:ext uri="{FF2B5EF4-FFF2-40B4-BE49-F238E27FC236}">
                <a16:creationId xmlns:a16="http://schemas.microsoft.com/office/drawing/2014/main" id="{ADFF2D99-512A-05F6-5FBD-E33110CCBD2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17.1118" end="85350.6452"/>
                </p14:media>
              </p:ext>
            </p:extLst>
          </p:nvPr>
        </p:nvPicPr>
        <p:blipFill rotWithShape="1">
          <a:blip r:embed="rId5"/>
          <a:srcRect l="21621" t="15380" r="20663" b="9658"/>
          <a:stretch/>
        </p:blipFill>
        <p:spPr>
          <a:xfrm>
            <a:off x="4812856" y="980075"/>
            <a:ext cx="3843972" cy="280831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309BDD-46F0-8678-3767-843C0F711016}"/>
              </a:ext>
            </a:extLst>
          </p:cNvPr>
          <p:cNvSpPr txBox="1">
            <a:spLocks/>
          </p:cNvSpPr>
          <p:nvPr/>
        </p:nvSpPr>
        <p:spPr>
          <a:xfrm>
            <a:off x="544009" y="3717032"/>
            <a:ext cx="4460039" cy="2298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1pPr>
            <a:lvl2pPr marL="266700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2pPr>
            <a:lvl3pPr marL="542925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3pPr>
            <a:lvl4pPr marL="809625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4pPr>
            <a:lvl5pPr marL="1076325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Font typeface="Arial" pitchFamily="34" charset="0"/>
              <a:buNone/>
            </a:pPr>
            <a:endParaRPr lang="en-US" dirty="0"/>
          </a:p>
          <a:p>
            <a:pPr marL="0" lvl="1" indent="0">
              <a:lnSpc>
                <a:spcPct val="150000"/>
              </a:lnSpc>
              <a:buFont typeface="Arial" pitchFamily="34" charset="0"/>
              <a:buNone/>
            </a:pP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48C81-D4CC-5F3B-335F-D706D9136CC4}"/>
              </a:ext>
            </a:extLst>
          </p:cNvPr>
          <p:cNvSpPr txBox="1"/>
          <p:nvPr/>
        </p:nvSpPr>
        <p:spPr>
          <a:xfrm>
            <a:off x="5127839" y="3743633"/>
            <a:ext cx="3738412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b="0" dirty="0">
                <a:latin typeface="Arial" pitchFamily="34" charset="0"/>
                <a:cs typeface="Arial" pitchFamily="34" charset="0"/>
              </a:rPr>
              <a:t>Video credit: https://</a:t>
            </a:r>
            <a:r>
              <a:rPr lang="en-US" sz="1200" b="0" dirty="0" err="1">
                <a:latin typeface="Arial" pitchFamily="34" charset="0"/>
                <a:cs typeface="Arial" pitchFamily="34" charset="0"/>
              </a:rPr>
              <a:t>makeagif.com</a:t>
            </a:r>
            <a:r>
              <a:rPr lang="en-US" sz="1200" b="0" dirty="0">
                <a:latin typeface="Arial" pitchFamily="34" charset="0"/>
                <a:cs typeface="Arial" pitchFamily="34" charset="0"/>
              </a:rPr>
              <a:t>/</a:t>
            </a:r>
            <a:r>
              <a:rPr lang="en-US" sz="1200" b="0" dirty="0" err="1">
                <a:latin typeface="Arial" pitchFamily="34" charset="0"/>
                <a:cs typeface="Arial" pitchFamily="34" charset="0"/>
              </a:rPr>
              <a:t>i</a:t>
            </a:r>
            <a:r>
              <a:rPr lang="en-US" sz="1200" b="0" dirty="0">
                <a:latin typeface="Arial" pitchFamily="34" charset="0"/>
                <a:cs typeface="Arial" pitchFamily="34" charset="0"/>
              </a:rPr>
              <a:t>/</a:t>
            </a:r>
            <a:r>
              <a:rPr lang="en-US" sz="1200" b="0" dirty="0" err="1">
                <a:latin typeface="Arial" pitchFamily="34" charset="0"/>
                <a:cs typeface="Arial" pitchFamily="34" charset="0"/>
              </a:rPr>
              <a:t>CFGhlJ</a:t>
            </a:r>
            <a:endParaRPr lang="en-US" sz="1200" b="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889AA8-B8A8-634D-5A40-1A07C371C849}"/>
              </a:ext>
            </a:extLst>
          </p:cNvPr>
          <p:cNvGrpSpPr/>
          <p:nvPr/>
        </p:nvGrpSpPr>
        <p:grpSpPr>
          <a:xfrm>
            <a:off x="542454" y="4254604"/>
            <a:ext cx="8131678" cy="1982707"/>
            <a:chOff x="1073347" y="1673100"/>
            <a:chExt cx="10459729" cy="4240723"/>
          </a:xfrm>
          <a:effectLst>
            <a:outerShdw blurRad="50800" dist="50800" dir="5400000" algn="ctr" rotWithShape="0">
              <a:srgbClr val="000000">
                <a:alpha val="23000"/>
              </a:srgbClr>
            </a:outerShdw>
          </a:effectLst>
        </p:grpSpPr>
        <p:sp>
          <p:nvSpPr>
            <p:cNvPr id="77" name="Rectangle: Diagonal Corners Snipped 2">
              <a:extLst>
                <a:ext uri="{FF2B5EF4-FFF2-40B4-BE49-F238E27FC236}">
                  <a16:creationId xmlns:a16="http://schemas.microsoft.com/office/drawing/2014/main" id="{8A9B7BD9-CE82-BABC-B9A1-F3AA2338FE3F}"/>
                </a:ext>
              </a:extLst>
            </p:cNvPr>
            <p:cNvSpPr/>
            <p:nvPr/>
          </p:nvSpPr>
          <p:spPr>
            <a:xfrm>
              <a:off x="1073347" y="1673100"/>
              <a:ext cx="10459729" cy="4240723"/>
            </a:xfrm>
            <a:prstGeom prst="snip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endParaRPr>
            </a:p>
          </p:txBody>
        </p:sp>
        <p:sp>
          <p:nvSpPr>
            <p:cNvPr id="78" name="Rectangle: Diagonal Corners Rounded 1">
              <a:extLst>
                <a:ext uri="{FF2B5EF4-FFF2-40B4-BE49-F238E27FC236}">
                  <a16:creationId xmlns:a16="http://schemas.microsoft.com/office/drawing/2014/main" id="{BD8E04D3-0667-56EC-702C-1858B3E85134}"/>
                </a:ext>
              </a:extLst>
            </p:cNvPr>
            <p:cNvSpPr/>
            <p:nvPr/>
          </p:nvSpPr>
          <p:spPr>
            <a:xfrm>
              <a:off x="2789374" y="3074655"/>
              <a:ext cx="3415003" cy="716955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Easy to implement</a:t>
              </a:r>
            </a:p>
          </p:txBody>
        </p:sp>
        <p:sp>
          <p:nvSpPr>
            <p:cNvPr id="79" name="Rectangle: Diagonal Corners Rounded 3">
              <a:extLst>
                <a:ext uri="{FF2B5EF4-FFF2-40B4-BE49-F238E27FC236}">
                  <a16:creationId xmlns:a16="http://schemas.microsoft.com/office/drawing/2014/main" id="{F15CE5AE-06D0-2EF8-9233-B147CAA42A17}"/>
                </a:ext>
              </a:extLst>
            </p:cNvPr>
            <p:cNvSpPr/>
            <p:nvPr/>
          </p:nvSpPr>
          <p:spPr>
            <a:xfrm>
              <a:off x="2789374" y="4044442"/>
              <a:ext cx="3415003" cy="747645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Super fast (Gold standard)</a:t>
              </a:r>
              <a:endPara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endParaRPr>
            </a:p>
          </p:txBody>
        </p:sp>
        <p:sp>
          <p:nvSpPr>
            <p:cNvPr id="82" name="Rectangle: Diagonal Corners Rounded 6">
              <a:extLst>
                <a:ext uri="{FF2B5EF4-FFF2-40B4-BE49-F238E27FC236}">
                  <a16:creationId xmlns:a16="http://schemas.microsoft.com/office/drawing/2014/main" id="{3EDE6D54-C494-5C6B-FDFF-C9E9AA28B070}"/>
                </a:ext>
              </a:extLst>
            </p:cNvPr>
            <p:cNvSpPr/>
            <p:nvPr/>
          </p:nvSpPr>
          <p:spPr>
            <a:xfrm>
              <a:off x="6442350" y="3074653"/>
              <a:ext cx="3415003" cy="716955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Loss of sharp feature</a:t>
              </a:r>
              <a:endPara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endParaRPr>
            </a:p>
          </p:txBody>
        </p:sp>
        <p:sp>
          <p:nvSpPr>
            <p:cNvPr id="83" name="Rectangle: Diagonal Corners Rounded 7">
              <a:extLst>
                <a:ext uri="{FF2B5EF4-FFF2-40B4-BE49-F238E27FC236}">
                  <a16:creationId xmlns:a16="http://schemas.microsoft.com/office/drawing/2014/main" id="{ED45379C-8DAB-D388-6342-CDB4495D76D0}"/>
                </a:ext>
              </a:extLst>
            </p:cNvPr>
            <p:cNvSpPr/>
            <p:nvPr/>
          </p:nvSpPr>
          <p:spPr>
            <a:xfrm>
              <a:off x="6454921" y="4033412"/>
              <a:ext cx="3415003" cy="747643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Loss of thin feature </a:t>
              </a:r>
            </a:p>
          </p:txBody>
        </p:sp>
        <p:sp>
          <p:nvSpPr>
            <p:cNvPr id="86" name="Rectangle: Diagonal Corners Rounded 10">
              <a:extLst>
                <a:ext uri="{FF2B5EF4-FFF2-40B4-BE49-F238E27FC236}">
                  <a16:creationId xmlns:a16="http://schemas.microsoft.com/office/drawing/2014/main" id="{099A7A51-8233-90B2-93FB-7CAE906DFAD2}"/>
                </a:ext>
              </a:extLst>
            </p:cNvPr>
            <p:cNvSpPr/>
            <p:nvPr/>
          </p:nvSpPr>
          <p:spPr>
            <a:xfrm>
              <a:off x="2785173" y="2001767"/>
              <a:ext cx="3377465" cy="789948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endParaRPr>
            </a:p>
          </p:txBody>
        </p:sp>
        <p:sp>
          <p:nvSpPr>
            <p:cNvPr id="87" name="Rectangle: Diagonal Corners Rounded 11">
              <a:extLst>
                <a:ext uri="{FF2B5EF4-FFF2-40B4-BE49-F238E27FC236}">
                  <a16:creationId xmlns:a16="http://schemas.microsoft.com/office/drawing/2014/main" id="{0FE3FF5A-C8B0-4251-7648-C9501972A741}"/>
                </a:ext>
              </a:extLst>
            </p:cNvPr>
            <p:cNvSpPr/>
            <p:nvPr/>
          </p:nvSpPr>
          <p:spPr>
            <a:xfrm>
              <a:off x="6477000" y="1999534"/>
              <a:ext cx="3415003" cy="789948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1483028-66DA-022F-F411-AF6487558FB0}"/>
                </a:ext>
              </a:extLst>
            </p:cNvPr>
            <p:cNvGrpSpPr/>
            <p:nvPr/>
          </p:nvGrpSpPr>
          <p:grpSpPr>
            <a:xfrm>
              <a:off x="5165616" y="2062067"/>
              <a:ext cx="461681" cy="520982"/>
              <a:chOff x="4353615" y="1630637"/>
              <a:chExt cx="921995" cy="1040425"/>
            </a:xfrm>
            <a:solidFill>
              <a:schemeClr val="tx2"/>
            </a:solidFill>
          </p:grpSpPr>
          <p:sp>
            <p:nvSpPr>
              <p:cNvPr id="94" name="Freeform: Shape 13">
                <a:extLst>
                  <a:ext uri="{FF2B5EF4-FFF2-40B4-BE49-F238E27FC236}">
                    <a16:creationId xmlns:a16="http://schemas.microsoft.com/office/drawing/2014/main" id="{2DCE2E2D-E60B-653F-2A73-26F00F2606E3}"/>
                  </a:ext>
                </a:extLst>
              </p:cNvPr>
              <p:cNvSpPr/>
              <p:nvPr/>
            </p:nvSpPr>
            <p:spPr>
              <a:xfrm>
                <a:off x="4707583" y="1630637"/>
                <a:ext cx="568027" cy="1040425"/>
              </a:xfrm>
              <a:custGeom>
                <a:avLst/>
                <a:gdLst>
                  <a:gd name="connsiteX0" fmla="*/ 493787 w 554423"/>
                  <a:gd name="connsiteY0" fmla="*/ 435404 h 744765"/>
                  <a:gd name="connsiteX1" fmla="*/ 528459 w 554423"/>
                  <a:gd name="connsiteY1" fmla="*/ 501508 h 744765"/>
                  <a:gd name="connsiteX2" fmla="*/ 479405 w 554423"/>
                  <a:gd name="connsiteY2" fmla="*/ 551609 h 744765"/>
                  <a:gd name="connsiteX3" fmla="*/ 496931 w 554423"/>
                  <a:gd name="connsiteY3" fmla="*/ 611521 h 744765"/>
                  <a:gd name="connsiteX4" fmla="*/ 453878 w 554423"/>
                  <a:gd name="connsiteY4" fmla="*/ 656384 h 744765"/>
                  <a:gd name="connsiteX5" fmla="*/ 457878 w 554423"/>
                  <a:gd name="connsiteY5" fmla="*/ 685150 h 744765"/>
                  <a:gd name="connsiteX6" fmla="*/ 401109 w 554423"/>
                  <a:gd name="connsiteY6" fmla="*/ 744395 h 744765"/>
                  <a:gd name="connsiteX7" fmla="*/ 24777 w 554423"/>
                  <a:gd name="connsiteY7" fmla="*/ 744490 h 744765"/>
                  <a:gd name="connsiteX8" fmla="*/ 678 w 554423"/>
                  <a:gd name="connsiteY8" fmla="*/ 716201 h 744765"/>
                  <a:gd name="connsiteX9" fmla="*/ 11 w 554423"/>
                  <a:gd name="connsiteY9" fmla="*/ 402067 h 744765"/>
                  <a:gd name="connsiteX10" fmla="*/ 18776 w 554423"/>
                  <a:gd name="connsiteY10" fmla="*/ 340154 h 744765"/>
                  <a:gd name="connsiteX11" fmla="*/ 155078 w 554423"/>
                  <a:gd name="connsiteY11" fmla="*/ 149654 h 744765"/>
                  <a:gd name="connsiteX12" fmla="*/ 178605 w 554423"/>
                  <a:gd name="connsiteY12" fmla="*/ 75264 h 744765"/>
                  <a:gd name="connsiteX13" fmla="*/ 179653 w 554423"/>
                  <a:gd name="connsiteY13" fmla="*/ 32211 h 744765"/>
                  <a:gd name="connsiteX14" fmla="*/ 223182 w 554423"/>
                  <a:gd name="connsiteY14" fmla="*/ 2683 h 744765"/>
                  <a:gd name="connsiteX15" fmla="*/ 282618 w 554423"/>
                  <a:gd name="connsiteY15" fmla="*/ 65834 h 744765"/>
                  <a:gd name="connsiteX16" fmla="*/ 274236 w 554423"/>
                  <a:gd name="connsiteY16" fmla="*/ 213567 h 744765"/>
                  <a:gd name="connsiteX17" fmla="*/ 263568 w 554423"/>
                  <a:gd name="connsiteY17" fmla="*/ 275956 h 744765"/>
                  <a:gd name="connsiteX18" fmla="*/ 289000 w 554423"/>
                  <a:gd name="connsiteY18" fmla="*/ 301197 h 744765"/>
                  <a:gd name="connsiteX19" fmla="*/ 486739 w 554423"/>
                  <a:gd name="connsiteY19" fmla="*/ 301292 h 744765"/>
                  <a:gd name="connsiteX20" fmla="*/ 546366 w 554423"/>
                  <a:gd name="connsiteY20" fmla="*/ 337106 h 744765"/>
                  <a:gd name="connsiteX21" fmla="*/ 543698 w 554423"/>
                  <a:gd name="connsiteY21" fmla="*/ 403876 h 744765"/>
                  <a:gd name="connsiteX22" fmla="*/ 493787 w 554423"/>
                  <a:gd name="connsiteY22" fmla="*/ 435404 h 74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54423" h="744765">
                    <a:moveTo>
                      <a:pt x="493787" y="435404"/>
                    </a:moveTo>
                    <a:cubicBezTo>
                      <a:pt x="519600" y="451406"/>
                      <a:pt x="533221" y="472266"/>
                      <a:pt x="528459" y="501508"/>
                    </a:cubicBezTo>
                    <a:cubicBezTo>
                      <a:pt x="524077" y="528559"/>
                      <a:pt x="506741" y="544275"/>
                      <a:pt x="479405" y="551609"/>
                    </a:cubicBezTo>
                    <a:cubicBezTo>
                      <a:pt x="493025" y="569611"/>
                      <a:pt x="503217" y="588376"/>
                      <a:pt x="496931" y="611521"/>
                    </a:cubicBezTo>
                    <a:cubicBezTo>
                      <a:pt x="490739" y="634477"/>
                      <a:pt x="475785" y="648955"/>
                      <a:pt x="453878" y="656384"/>
                    </a:cubicBezTo>
                    <a:cubicBezTo>
                      <a:pt x="455307" y="666481"/>
                      <a:pt x="457783" y="675815"/>
                      <a:pt x="457878" y="685150"/>
                    </a:cubicBezTo>
                    <a:cubicBezTo>
                      <a:pt x="458069" y="717154"/>
                      <a:pt x="432923" y="744205"/>
                      <a:pt x="401109" y="744395"/>
                    </a:cubicBezTo>
                    <a:cubicBezTo>
                      <a:pt x="275665" y="744967"/>
                      <a:pt x="150221" y="744776"/>
                      <a:pt x="24777" y="744490"/>
                    </a:cubicBezTo>
                    <a:cubicBezTo>
                      <a:pt x="7346" y="744490"/>
                      <a:pt x="678" y="736204"/>
                      <a:pt x="678" y="716201"/>
                    </a:cubicBezTo>
                    <a:cubicBezTo>
                      <a:pt x="583" y="611521"/>
                      <a:pt x="1249" y="506746"/>
                      <a:pt x="11" y="402067"/>
                    </a:cubicBezTo>
                    <a:cubicBezTo>
                      <a:pt x="-274" y="378445"/>
                      <a:pt x="4869" y="359204"/>
                      <a:pt x="18776" y="340154"/>
                    </a:cubicBezTo>
                    <a:cubicBezTo>
                      <a:pt x="64782" y="277099"/>
                      <a:pt x="108882" y="212614"/>
                      <a:pt x="155078" y="149654"/>
                    </a:cubicBezTo>
                    <a:cubicBezTo>
                      <a:pt x="171747" y="126889"/>
                      <a:pt x="177653" y="102220"/>
                      <a:pt x="178605" y="75264"/>
                    </a:cubicBezTo>
                    <a:cubicBezTo>
                      <a:pt x="179082" y="60881"/>
                      <a:pt x="178510" y="46498"/>
                      <a:pt x="179653" y="32211"/>
                    </a:cubicBezTo>
                    <a:cubicBezTo>
                      <a:pt x="181939" y="4588"/>
                      <a:pt x="196798" y="-5318"/>
                      <a:pt x="223182" y="2683"/>
                    </a:cubicBezTo>
                    <a:cubicBezTo>
                      <a:pt x="254996" y="12399"/>
                      <a:pt x="273950" y="34592"/>
                      <a:pt x="282618" y="65834"/>
                    </a:cubicBezTo>
                    <a:cubicBezTo>
                      <a:pt x="296620" y="115936"/>
                      <a:pt x="285761" y="164704"/>
                      <a:pt x="274236" y="213567"/>
                    </a:cubicBezTo>
                    <a:cubicBezTo>
                      <a:pt x="269378" y="234046"/>
                      <a:pt x="264997" y="255001"/>
                      <a:pt x="263568" y="275956"/>
                    </a:cubicBezTo>
                    <a:cubicBezTo>
                      <a:pt x="262235" y="296339"/>
                      <a:pt x="268807" y="301197"/>
                      <a:pt x="289000" y="301197"/>
                    </a:cubicBezTo>
                    <a:cubicBezTo>
                      <a:pt x="354913" y="301197"/>
                      <a:pt x="420826" y="301102"/>
                      <a:pt x="486739" y="301292"/>
                    </a:cubicBezTo>
                    <a:cubicBezTo>
                      <a:pt x="513504" y="301387"/>
                      <a:pt x="533888" y="313484"/>
                      <a:pt x="546366" y="337106"/>
                    </a:cubicBezTo>
                    <a:cubicBezTo>
                      <a:pt x="558272" y="359585"/>
                      <a:pt x="556652" y="382350"/>
                      <a:pt x="543698" y="403876"/>
                    </a:cubicBezTo>
                    <a:cubicBezTo>
                      <a:pt x="532745" y="421688"/>
                      <a:pt x="515219" y="430261"/>
                      <a:pt x="493787" y="435404"/>
                    </a:cubicBezTo>
                    <a:close/>
                  </a:path>
                </a:pathLst>
              </a:custGeom>
              <a:solidFill>
                <a:srgbClr val="92D0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endParaRPr>
              </a:p>
            </p:txBody>
          </p:sp>
          <p:sp>
            <p:nvSpPr>
              <p:cNvPr id="95" name="Freeform: Shape 14">
                <a:extLst>
                  <a:ext uri="{FF2B5EF4-FFF2-40B4-BE49-F238E27FC236}">
                    <a16:creationId xmlns:a16="http://schemas.microsoft.com/office/drawing/2014/main" id="{45DF95B7-3FDB-354E-CEE1-4C99CA4DF38C}"/>
                  </a:ext>
                </a:extLst>
              </p:cNvPr>
              <p:cNvSpPr/>
              <p:nvPr/>
            </p:nvSpPr>
            <p:spPr>
              <a:xfrm>
                <a:off x="4353615" y="2067886"/>
                <a:ext cx="314213" cy="603176"/>
              </a:xfrm>
              <a:custGeom>
                <a:avLst/>
                <a:gdLst>
                  <a:gd name="connsiteX0" fmla="*/ 42 w 240224"/>
                  <a:gd name="connsiteY0" fmla="*/ 188571 h 378065"/>
                  <a:gd name="connsiteX1" fmla="*/ 42 w 240224"/>
                  <a:gd name="connsiteY1" fmla="*/ 29123 h 378065"/>
                  <a:gd name="connsiteX2" fmla="*/ 29189 w 240224"/>
                  <a:gd name="connsiteY2" fmla="*/ 71 h 378065"/>
                  <a:gd name="connsiteX3" fmla="*/ 212545 w 240224"/>
                  <a:gd name="connsiteY3" fmla="*/ 71 h 378065"/>
                  <a:gd name="connsiteX4" fmla="*/ 240167 w 240224"/>
                  <a:gd name="connsiteY4" fmla="*/ 27694 h 378065"/>
                  <a:gd name="connsiteX5" fmla="*/ 239977 w 240224"/>
                  <a:gd name="connsiteY5" fmla="*/ 349734 h 378065"/>
                  <a:gd name="connsiteX6" fmla="*/ 210545 w 240224"/>
                  <a:gd name="connsiteY6" fmla="*/ 378023 h 378065"/>
                  <a:gd name="connsiteX7" fmla="*/ 28807 w 240224"/>
                  <a:gd name="connsiteY7" fmla="*/ 378023 h 378065"/>
                  <a:gd name="connsiteX8" fmla="*/ 42 w 240224"/>
                  <a:gd name="connsiteY8" fmla="*/ 349734 h 378065"/>
                  <a:gd name="connsiteX9" fmla="*/ 42 w 240224"/>
                  <a:gd name="connsiteY9" fmla="*/ 188571 h 378065"/>
                  <a:gd name="connsiteX10" fmla="*/ 192352 w 240224"/>
                  <a:gd name="connsiteY10" fmla="*/ 60650 h 378065"/>
                  <a:gd name="connsiteX11" fmla="*/ 199877 w 240224"/>
                  <a:gd name="connsiteY11" fmla="*/ 60650 h 378065"/>
                  <a:gd name="connsiteX12" fmla="*/ 212926 w 240224"/>
                  <a:gd name="connsiteY12" fmla="*/ 40934 h 378065"/>
                  <a:gd name="connsiteX13" fmla="*/ 196448 w 240224"/>
                  <a:gd name="connsiteY13" fmla="*/ 24170 h 378065"/>
                  <a:gd name="connsiteX14" fmla="*/ 180065 w 240224"/>
                  <a:gd name="connsiteY14" fmla="*/ 40838 h 378065"/>
                  <a:gd name="connsiteX15" fmla="*/ 192352 w 240224"/>
                  <a:gd name="connsiteY15" fmla="*/ 60650 h 378065"/>
                  <a:gd name="connsiteX16" fmla="*/ 200448 w 240224"/>
                  <a:gd name="connsiteY16" fmla="*/ 73414 h 378065"/>
                  <a:gd name="connsiteX17" fmla="*/ 193209 w 240224"/>
                  <a:gd name="connsiteY17" fmla="*/ 73223 h 378065"/>
                  <a:gd name="connsiteX18" fmla="*/ 180541 w 240224"/>
                  <a:gd name="connsiteY18" fmla="*/ 92559 h 378065"/>
                  <a:gd name="connsiteX19" fmla="*/ 195305 w 240224"/>
                  <a:gd name="connsiteY19" fmla="*/ 108561 h 378065"/>
                  <a:gd name="connsiteX20" fmla="*/ 212735 w 240224"/>
                  <a:gd name="connsiteY20" fmla="*/ 93512 h 378065"/>
                  <a:gd name="connsiteX21" fmla="*/ 200448 w 240224"/>
                  <a:gd name="connsiteY21" fmla="*/ 73414 h 378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40224" h="378065">
                    <a:moveTo>
                      <a:pt x="42" y="188571"/>
                    </a:moveTo>
                    <a:cubicBezTo>
                      <a:pt x="42" y="135422"/>
                      <a:pt x="-53" y="82272"/>
                      <a:pt x="42" y="29123"/>
                    </a:cubicBezTo>
                    <a:cubicBezTo>
                      <a:pt x="42" y="5501"/>
                      <a:pt x="5566" y="71"/>
                      <a:pt x="29189" y="71"/>
                    </a:cubicBezTo>
                    <a:cubicBezTo>
                      <a:pt x="90339" y="-24"/>
                      <a:pt x="151394" y="-24"/>
                      <a:pt x="212545" y="71"/>
                    </a:cubicBezTo>
                    <a:cubicBezTo>
                      <a:pt x="233405" y="71"/>
                      <a:pt x="240167" y="6453"/>
                      <a:pt x="240167" y="27694"/>
                    </a:cubicBezTo>
                    <a:cubicBezTo>
                      <a:pt x="240263" y="135041"/>
                      <a:pt x="240263" y="242387"/>
                      <a:pt x="239977" y="349734"/>
                    </a:cubicBezTo>
                    <a:cubicBezTo>
                      <a:pt x="239882" y="370880"/>
                      <a:pt x="232071" y="378023"/>
                      <a:pt x="210545" y="378023"/>
                    </a:cubicBezTo>
                    <a:cubicBezTo>
                      <a:pt x="149966" y="378119"/>
                      <a:pt x="89386" y="378023"/>
                      <a:pt x="28807" y="378023"/>
                    </a:cubicBezTo>
                    <a:cubicBezTo>
                      <a:pt x="6900" y="378023"/>
                      <a:pt x="42" y="371451"/>
                      <a:pt x="42" y="349734"/>
                    </a:cubicBezTo>
                    <a:cubicBezTo>
                      <a:pt x="42" y="295918"/>
                      <a:pt x="42" y="242292"/>
                      <a:pt x="42" y="188571"/>
                    </a:cubicBezTo>
                    <a:close/>
                    <a:moveTo>
                      <a:pt x="192352" y="60650"/>
                    </a:moveTo>
                    <a:cubicBezTo>
                      <a:pt x="194828" y="60650"/>
                      <a:pt x="197400" y="60650"/>
                      <a:pt x="199877" y="60650"/>
                    </a:cubicBezTo>
                    <a:cubicBezTo>
                      <a:pt x="204449" y="54173"/>
                      <a:pt x="211878" y="47982"/>
                      <a:pt x="212926" y="40934"/>
                    </a:cubicBezTo>
                    <a:cubicBezTo>
                      <a:pt x="214260" y="31313"/>
                      <a:pt x="207116" y="24265"/>
                      <a:pt x="196448" y="24170"/>
                    </a:cubicBezTo>
                    <a:cubicBezTo>
                      <a:pt x="185685" y="24074"/>
                      <a:pt x="178636" y="30932"/>
                      <a:pt x="180065" y="40838"/>
                    </a:cubicBezTo>
                    <a:cubicBezTo>
                      <a:pt x="181112" y="47792"/>
                      <a:pt x="188066" y="53983"/>
                      <a:pt x="192352" y="60650"/>
                    </a:cubicBezTo>
                    <a:close/>
                    <a:moveTo>
                      <a:pt x="200448" y="73414"/>
                    </a:moveTo>
                    <a:cubicBezTo>
                      <a:pt x="198067" y="73319"/>
                      <a:pt x="195686" y="73223"/>
                      <a:pt x="193209" y="73223"/>
                    </a:cubicBezTo>
                    <a:cubicBezTo>
                      <a:pt x="188637" y="79700"/>
                      <a:pt x="180446" y="86177"/>
                      <a:pt x="180541" y="92559"/>
                    </a:cubicBezTo>
                    <a:cubicBezTo>
                      <a:pt x="180636" y="98179"/>
                      <a:pt x="189018" y="106751"/>
                      <a:pt x="195305" y="108561"/>
                    </a:cubicBezTo>
                    <a:cubicBezTo>
                      <a:pt x="205401" y="111419"/>
                      <a:pt x="213688" y="103513"/>
                      <a:pt x="212735" y="93512"/>
                    </a:cubicBezTo>
                    <a:cubicBezTo>
                      <a:pt x="212068" y="86463"/>
                      <a:pt x="204830" y="80081"/>
                      <a:pt x="200448" y="73414"/>
                    </a:cubicBezTo>
                    <a:close/>
                  </a:path>
                </a:pathLst>
              </a:custGeom>
              <a:solidFill>
                <a:srgbClr val="92D0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E1236E3-886E-AE04-F154-F5646C9F88C3}"/>
                </a:ext>
              </a:extLst>
            </p:cNvPr>
            <p:cNvSpPr txBox="1"/>
            <p:nvPr/>
          </p:nvSpPr>
          <p:spPr>
            <a:xfrm>
              <a:off x="7659974" y="2044698"/>
              <a:ext cx="1049055" cy="7899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Cons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2FAAC7B-BEEC-3148-7474-455B53386C05}"/>
                </a:ext>
              </a:extLst>
            </p:cNvPr>
            <p:cNvSpPr txBox="1"/>
            <p:nvPr/>
          </p:nvSpPr>
          <p:spPr>
            <a:xfrm>
              <a:off x="4058248" y="2062066"/>
              <a:ext cx="987070" cy="7899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Pros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endParaRPr>
            </a:p>
          </p:txBody>
        </p:sp>
      </p:grpSp>
      <p:sp>
        <p:nvSpPr>
          <p:cNvPr id="96" name="Freeform: Shape 13">
            <a:extLst>
              <a:ext uri="{FF2B5EF4-FFF2-40B4-BE49-F238E27FC236}">
                <a16:creationId xmlns:a16="http://schemas.microsoft.com/office/drawing/2014/main" id="{06D3F919-0345-32F7-2D0D-99F8BF749BEC}"/>
              </a:ext>
            </a:extLst>
          </p:cNvPr>
          <p:cNvSpPr/>
          <p:nvPr/>
        </p:nvSpPr>
        <p:spPr>
          <a:xfrm rot="10800000">
            <a:off x="5022730" y="4462466"/>
            <a:ext cx="210219" cy="242930"/>
          </a:xfrm>
          <a:custGeom>
            <a:avLst/>
            <a:gdLst>
              <a:gd name="connsiteX0" fmla="*/ 493787 w 554423"/>
              <a:gd name="connsiteY0" fmla="*/ 435404 h 744765"/>
              <a:gd name="connsiteX1" fmla="*/ 528459 w 554423"/>
              <a:gd name="connsiteY1" fmla="*/ 501508 h 744765"/>
              <a:gd name="connsiteX2" fmla="*/ 479405 w 554423"/>
              <a:gd name="connsiteY2" fmla="*/ 551609 h 744765"/>
              <a:gd name="connsiteX3" fmla="*/ 496931 w 554423"/>
              <a:gd name="connsiteY3" fmla="*/ 611521 h 744765"/>
              <a:gd name="connsiteX4" fmla="*/ 453878 w 554423"/>
              <a:gd name="connsiteY4" fmla="*/ 656384 h 744765"/>
              <a:gd name="connsiteX5" fmla="*/ 457878 w 554423"/>
              <a:gd name="connsiteY5" fmla="*/ 685150 h 744765"/>
              <a:gd name="connsiteX6" fmla="*/ 401109 w 554423"/>
              <a:gd name="connsiteY6" fmla="*/ 744395 h 744765"/>
              <a:gd name="connsiteX7" fmla="*/ 24777 w 554423"/>
              <a:gd name="connsiteY7" fmla="*/ 744490 h 744765"/>
              <a:gd name="connsiteX8" fmla="*/ 678 w 554423"/>
              <a:gd name="connsiteY8" fmla="*/ 716201 h 744765"/>
              <a:gd name="connsiteX9" fmla="*/ 11 w 554423"/>
              <a:gd name="connsiteY9" fmla="*/ 402067 h 744765"/>
              <a:gd name="connsiteX10" fmla="*/ 18776 w 554423"/>
              <a:gd name="connsiteY10" fmla="*/ 340154 h 744765"/>
              <a:gd name="connsiteX11" fmla="*/ 155078 w 554423"/>
              <a:gd name="connsiteY11" fmla="*/ 149654 h 744765"/>
              <a:gd name="connsiteX12" fmla="*/ 178605 w 554423"/>
              <a:gd name="connsiteY12" fmla="*/ 75264 h 744765"/>
              <a:gd name="connsiteX13" fmla="*/ 179653 w 554423"/>
              <a:gd name="connsiteY13" fmla="*/ 32211 h 744765"/>
              <a:gd name="connsiteX14" fmla="*/ 223182 w 554423"/>
              <a:gd name="connsiteY14" fmla="*/ 2683 h 744765"/>
              <a:gd name="connsiteX15" fmla="*/ 282618 w 554423"/>
              <a:gd name="connsiteY15" fmla="*/ 65834 h 744765"/>
              <a:gd name="connsiteX16" fmla="*/ 274236 w 554423"/>
              <a:gd name="connsiteY16" fmla="*/ 213567 h 744765"/>
              <a:gd name="connsiteX17" fmla="*/ 263568 w 554423"/>
              <a:gd name="connsiteY17" fmla="*/ 275956 h 744765"/>
              <a:gd name="connsiteX18" fmla="*/ 289000 w 554423"/>
              <a:gd name="connsiteY18" fmla="*/ 301197 h 744765"/>
              <a:gd name="connsiteX19" fmla="*/ 486739 w 554423"/>
              <a:gd name="connsiteY19" fmla="*/ 301292 h 744765"/>
              <a:gd name="connsiteX20" fmla="*/ 546366 w 554423"/>
              <a:gd name="connsiteY20" fmla="*/ 337106 h 744765"/>
              <a:gd name="connsiteX21" fmla="*/ 543698 w 554423"/>
              <a:gd name="connsiteY21" fmla="*/ 403876 h 744765"/>
              <a:gd name="connsiteX22" fmla="*/ 493787 w 554423"/>
              <a:gd name="connsiteY22" fmla="*/ 435404 h 74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4423" h="744765">
                <a:moveTo>
                  <a:pt x="493787" y="435404"/>
                </a:moveTo>
                <a:cubicBezTo>
                  <a:pt x="519600" y="451406"/>
                  <a:pt x="533221" y="472266"/>
                  <a:pt x="528459" y="501508"/>
                </a:cubicBezTo>
                <a:cubicBezTo>
                  <a:pt x="524077" y="528559"/>
                  <a:pt x="506741" y="544275"/>
                  <a:pt x="479405" y="551609"/>
                </a:cubicBezTo>
                <a:cubicBezTo>
                  <a:pt x="493025" y="569611"/>
                  <a:pt x="503217" y="588376"/>
                  <a:pt x="496931" y="611521"/>
                </a:cubicBezTo>
                <a:cubicBezTo>
                  <a:pt x="490739" y="634477"/>
                  <a:pt x="475785" y="648955"/>
                  <a:pt x="453878" y="656384"/>
                </a:cubicBezTo>
                <a:cubicBezTo>
                  <a:pt x="455307" y="666481"/>
                  <a:pt x="457783" y="675815"/>
                  <a:pt x="457878" y="685150"/>
                </a:cubicBezTo>
                <a:cubicBezTo>
                  <a:pt x="458069" y="717154"/>
                  <a:pt x="432923" y="744205"/>
                  <a:pt x="401109" y="744395"/>
                </a:cubicBezTo>
                <a:cubicBezTo>
                  <a:pt x="275665" y="744967"/>
                  <a:pt x="150221" y="744776"/>
                  <a:pt x="24777" y="744490"/>
                </a:cubicBezTo>
                <a:cubicBezTo>
                  <a:pt x="7346" y="744490"/>
                  <a:pt x="678" y="736204"/>
                  <a:pt x="678" y="716201"/>
                </a:cubicBezTo>
                <a:cubicBezTo>
                  <a:pt x="583" y="611521"/>
                  <a:pt x="1249" y="506746"/>
                  <a:pt x="11" y="402067"/>
                </a:cubicBezTo>
                <a:cubicBezTo>
                  <a:pt x="-274" y="378445"/>
                  <a:pt x="4869" y="359204"/>
                  <a:pt x="18776" y="340154"/>
                </a:cubicBezTo>
                <a:cubicBezTo>
                  <a:pt x="64782" y="277099"/>
                  <a:pt x="108882" y="212614"/>
                  <a:pt x="155078" y="149654"/>
                </a:cubicBezTo>
                <a:cubicBezTo>
                  <a:pt x="171747" y="126889"/>
                  <a:pt x="177653" y="102220"/>
                  <a:pt x="178605" y="75264"/>
                </a:cubicBezTo>
                <a:cubicBezTo>
                  <a:pt x="179082" y="60881"/>
                  <a:pt x="178510" y="46498"/>
                  <a:pt x="179653" y="32211"/>
                </a:cubicBezTo>
                <a:cubicBezTo>
                  <a:pt x="181939" y="4588"/>
                  <a:pt x="196798" y="-5318"/>
                  <a:pt x="223182" y="2683"/>
                </a:cubicBezTo>
                <a:cubicBezTo>
                  <a:pt x="254996" y="12399"/>
                  <a:pt x="273950" y="34592"/>
                  <a:pt x="282618" y="65834"/>
                </a:cubicBezTo>
                <a:cubicBezTo>
                  <a:pt x="296620" y="115936"/>
                  <a:pt x="285761" y="164704"/>
                  <a:pt x="274236" y="213567"/>
                </a:cubicBezTo>
                <a:cubicBezTo>
                  <a:pt x="269378" y="234046"/>
                  <a:pt x="264997" y="255001"/>
                  <a:pt x="263568" y="275956"/>
                </a:cubicBezTo>
                <a:cubicBezTo>
                  <a:pt x="262235" y="296339"/>
                  <a:pt x="268807" y="301197"/>
                  <a:pt x="289000" y="301197"/>
                </a:cubicBezTo>
                <a:cubicBezTo>
                  <a:pt x="354913" y="301197"/>
                  <a:pt x="420826" y="301102"/>
                  <a:pt x="486739" y="301292"/>
                </a:cubicBezTo>
                <a:cubicBezTo>
                  <a:pt x="513504" y="301387"/>
                  <a:pt x="533888" y="313484"/>
                  <a:pt x="546366" y="337106"/>
                </a:cubicBezTo>
                <a:cubicBezTo>
                  <a:pt x="558272" y="359585"/>
                  <a:pt x="556652" y="382350"/>
                  <a:pt x="543698" y="403876"/>
                </a:cubicBezTo>
                <a:cubicBezTo>
                  <a:pt x="532745" y="421688"/>
                  <a:pt x="515219" y="430261"/>
                  <a:pt x="493787" y="435404"/>
                </a:cubicBez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97" name="Freeform: Shape 14">
            <a:extLst>
              <a:ext uri="{FF2B5EF4-FFF2-40B4-BE49-F238E27FC236}">
                <a16:creationId xmlns:a16="http://schemas.microsoft.com/office/drawing/2014/main" id="{CD5BDDD4-F8FA-CFF1-5BD8-7E2113C59DCD}"/>
              </a:ext>
            </a:extLst>
          </p:cNvPr>
          <p:cNvSpPr/>
          <p:nvPr/>
        </p:nvSpPr>
        <p:spPr>
          <a:xfrm rot="10800000">
            <a:off x="5248442" y="4462466"/>
            <a:ext cx="121043" cy="141213"/>
          </a:xfrm>
          <a:custGeom>
            <a:avLst/>
            <a:gdLst>
              <a:gd name="connsiteX0" fmla="*/ 42 w 240224"/>
              <a:gd name="connsiteY0" fmla="*/ 188571 h 378065"/>
              <a:gd name="connsiteX1" fmla="*/ 42 w 240224"/>
              <a:gd name="connsiteY1" fmla="*/ 29123 h 378065"/>
              <a:gd name="connsiteX2" fmla="*/ 29189 w 240224"/>
              <a:gd name="connsiteY2" fmla="*/ 71 h 378065"/>
              <a:gd name="connsiteX3" fmla="*/ 212545 w 240224"/>
              <a:gd name="connsiteY3" fmla="*/ 71 h 378065"/>
              <a:gd name="connsiteX4" fmla="*/ 240167 w 240224"/>
              <a:gd name="connsiteY4" fmla="*/ 27694 h 378065"/>
              <a:gd name="connsiteX5" fmla="*/ 239977 w 240224"/>
              <a:gd name="connsiteY5" fmla="*/ 349734 h 378065"/>
              <a:gd name="connsiteX6" fmla="*/ 210545 w 240224"/>
              <a:gd name="connsiteY6" fmla="*/ 378023 h 378065"/>
              <a:gd name="connsiteX7" fmla="*/ 28807 w 240224"/>
              <a:gd name="connsiteY7" fmla="*/ 378023 h 378065"/>
              <a:gd name="connsiteX8" fmla="*/ 42 w 240224"/>
              <a:gd name="connsiteY8" fmla="*/ 349734 h 378065"/>
              <a:gd name="connsiteX9" fmla="*/ 42 w 240224"/>
              <a:gd name="connsiteY9" fmla="*/ 188571 h 378065"/>
              <a:gd name="connsiteX10" fmla="*/ 192352 w 240224"/>
              <a:gd name="connsiteY10" fmla="*/ 60650 h 378065"/>
              <a:gd name="connsiteX11" fmla="*/ 199877 w 240224"/>
              <a:gd name="connsiteY11" fmla="*/ 60650 h 378065"/>
              <a:gd name="connsiteX12" fmla="*/ 212926 w 240224"/>
              <a:gd name="connsiteY12" fmla="*/ 40934 h 378065"/>
              <a:gd name="connsiteX13" fmla="*/ 196448 w 240224"/>
              <a:gd name="connsiteY13" fmla="*/ 24170 h 378065"/>
              <a:gd name="connsiteX14" fmla="*/ 180065 w 240224"/>
              <a:gd name="connsiteY14" fmla="*/ 40838 h 378065"/>
              <a:gd name="connsiteX15" fmla="*/ 192352 w 240224"/>
              <a:gd name="connsiteY15" fmla="*/ 60650 h 378065"/>
              <a:gd name="connsiteX16" fmla="*/ 200448 w 240224"/>
              <a:gd name="connsiteY16" fmla="*/ 73414 h 378065"/>
              <a:gd name="connsiteX17" fmla="*/ 193209 w 240224"/>
              <a:gd name="connsiteY17" fmla="*/ 73223 h 378065"/>
              <a:gd name="connsiteX18" fmla="*/ 180541 w 240224"/>
              <a:gd name="connsiteY18" fmla="*/ 92559 h 378065"/>
              <a:gd name="connsiteX19" fmla="*/ 195305 w 240224"/>
              <a:gd name="connsiteY19" fmla="*/ 108561 h 378065"/>
              <a:gd name="connsiteX20" fmla="*/ 212735 w 240224"/>
              <a:gd name="connsiteY20" fmla="*/ 93512 h 378065"/>
              <a:gd name="connsiteX21" fmla="*/ 200448 w 240224"/>
              <a:gd name="connsiteY21" fmla="*/ 73414 h 37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0224" h="378065">
                <a:moveTo>
                  <a:pt x="42" y="188571"/>
                </a:moveTo>
                <a:cubicBezTo>
                  <a:pt x="42" y="135422"/>
                  <a:pt x="-53" y="82272"/>
                  <a:pt x="42" y="29123"/>
                </a:cubicBezTo>
                <a:cubicBezTo>
                  <a:pt x="42" y="5501"/>
                  <a:pt x="5566" y="71"/>
                  <a:pt x="29189" y="71"/>
                </a:cubicBezTo>
                <a:cubicBezTo>
                  <a:pt x="90339" y="-24"/>
                  <a:pt x="151394" y="-24"/>
                  <a:pt x="212545" y="71"/>
                </a:cubicBezTo>
                <a:cubicBezTo>
                  <a:pt x="233405" y="71"/>
                  <a:pt x="240167" y="6453"/>
                  <a:pt x="240167" y="27694"/>
                </a:cubicBezTo>
                <a:cubicBezTo>
                  <a:pt x="240263" y="135041"/>
                  <a:pt x="240263" y="242387"/>
                  <a:pt x="239977" y="349734"/>
                </a:cubicBezTo>
                <a:cubicBezTo>
                  <a:pt x="239882" y="370880"/>
                  <a:pt x="232071" y="378023"/>
                  <a:pt x="210545" y="378023"/>
                </a:cubicBezTo>
                <a:cubicBezTo>
                  <a:pt x="149966" y="378119"/>
                  <a:pt x="89386" y="378023"/>
                  <a:pt x="28807" y="378023"/>
                </a:cubicBezTo>
                <a:cubicBezTo>
                  <a:pt x="6900" y="378023"/>
                  <a:pt x="42" y="371451"/>
                  <a:pt x="42" y="349734"/>
                </a:cubicBezTo>
                <a:cubicBezTo>
                  <a:pt x="42" y="295918"/>
                  <a:pt x="42" y="242292"/>
                  <a:pt x="42" y="188571"/>
                </a:cubicBezTo>
                <a:close/>
                <a:moveTo>
                  <a:pt x="192352" y="60650"/>
                </a:moveTo>
                <a:cubicBezTo>
                  <a:pt x="194828" y="60650"/>
                  <a:pt x="197400" y="60650"/>
                  <a:pt x="199877" y="60650"/>
                </a:cubicBezTo>
                <a:cubicBezTo>
                  <a:pt x="204449" y="54173"/>
                  <a:pt x="211878" y="47982"/>
                  <a:pt x="212926" y="40934"/>
                </a:cubicBezTo>
                <a:cubicBezTo>
                  <a:pt x="214260" y="31313"/>
                  <a:pt x="207116" y="24265"/>
                  <a:pt x="196448" y="24170"/>
                </a:cubicBezTo>
                <a:cubicBezTo>
                  <a:pt x="185685" y="24074"/>
                  <a:pt x="178636" y="30932"/>
                  <a:pt x="180065" y="40838"/>
                </a:cubicBezTo>
                <a:cubicBezTo>
                  <a:pt x="181112" y="47792"/>
                  <a:pt x="188066" y="53983"/>
                  <a:pt x="192352" y="60650"/>
                </a:cubicBezTo>
                <a:close/>
                <a:moveTo>
                  <a:pt x="200448" y="73414"/>
                </a:moveTo>
                <a:cubicBezTo>
                  <a:pt x="198067" y="73319"/>
                  <a:pt x="195686" y="73223"/>
                  <a:pt x="193209" y="73223"/>
                </a:cubicBezTo>
                <a:cubicBezTo>
                  <a:pt x="188637" y="79700"/>
                  <a:pt x="180446" y="86177"/>
                  <a:pt x="180541" y="92559"/>
                </a:cubicBezTo>
                <a:cubicBezTo>
                  <a:pt x="180636" y="98179"/>
                  <a:pt x="189018" y="106751"/>
                  <a:pt x="195305" y="108561"/>
                </a:cubicBezTo>
                <a:cubicBezTo>
                  <a:pt x="205401" y="111419"/>
                  <a:pt x="213688" y="103513"/>
                  <a:pt x="212735" y="93512"/>
                </a:cubicBezTo>
                <a:cubicBezTo>
                  <a:pt x="212068" y="86463"/>
                  <a:pt x="204830" y="80081"/>
                  <a:pt x="200448" y="73414"/>
                </a:cubicBez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98" name="Rectangle: Diagonal Corners Rounded 7">
            <a:extLst>
              <a:ext uri="{FF2B5EF4-FFF2-40B4-BE49-F238E27FC236}">
                <a16:creationId xmlns:a16="http://schemas.microsoft.com/office/drawing/2014/main" id="{E7857FC7-5716-8A82-4E16-F5F7113F566F}"/>
              </a:ext>
            </a:extLst>
          </p:cNvPr>
          <p:cNvSpPr/>
          <p:nvPr/>
        </p:nvSpPr>
        <p:spPr>
          <a:xfrm>
            <a:off x="4719765" y="5826897"/>
            <a:ext cx="2654916" cy="349553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Limited of fixed grids</a:t>
            </a:r>
          </a:p>
        </p:txBody>
      </p:sp>
      <p:sp>
        <p:nvSpPr>
          <p:cNvPr id="99" name="Rectangle: Diagonal Corners Rounded 3">
            <a:extLst>
              <a:ext uri="{FF2B5EF4-FFF2-40B4-BE49-F238E27FC236}">
                <a16:creationId xmlns:a16="http://schemas.microsoft.com/office/drawing/2014/main" id="{74BADE04-2BEF-AD61-2CD0-A07FF942737A}"/>
              </a:ext>
            </a:extLst>
          </p:cNvPr>
          <p:cNvSpPr/>
          <p:nvPr/>
        </p:nvSpPr>
        <p:spPr>
          <a:xfrm>
            <a:off x="1876540" y="5826896"/>
            <a:ext cx="2654916" cy="349554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Manifold mesh</a:t>
            </a:r>
          </a:p>
        </p:txBody>
      </p:sp>
    </p:spTree>
    <p:extLst>
      <p:ext uri="{BB962C8B-B14F-4D97-AF65-F5344CB8AC3E}">
        <p14:creationId xmlns:p14="http://schemas.microsoft.com/office/powerpoint/2010/main" val="359994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3FB012A-20EE-EBBE-D1C0-45C9FB3522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9"/>
          <a:stretch/>
        </p:blipFill>
        <p:spPr>
          <a:xfrm>
            <a:off x="5124413" y="309569"/>
            <a:ext cx="2183891" cy="38841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C4E519-99CD-8D2C-945B-856ECE0C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281001"/>
            <a:ext cx="8173033" cy="844537"/>
          </a:xfrm>
        </p:spPr>
        <p:txBody>
          <a:bodyPr/>
          <a:lstStyle/>
          <a:p>
            <a:r>
              <a:rPr lang="de-DE" dirty="0"/>
              <a:t>Dual </a:t>
            </a:r>
            <a:r>
              <a:rPr lang="de-DE" dirty="0" err="1"/>
              <a:t>Contouring</a:t>
            </a:r>
            <a:r>
              <a:rPr lang="de-DE" dirty="0"/>
              <a:t> (DC)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3D472-D0E2-7E44-20DA-E998D4F42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09" y="1418523"/>
            <a:ext cx="4316023" cy="2702751"/>
          </a:xfrm>
        </p:spPr>
        <p:txBody>
          <a:bodyPr/>
          <a:lstStyle/>
          <a:p>
            <a:pPr lvl="1" algn="just">
              <a:lnSpc>
                <a:spcPct val="150000"/>
              </a:lnSpc>
            </a:pPr>
            <a:r>
              <a:rPr lang="en-GB" dirty="0"/>
              <a:t>Place the vertex </a:t>
            </a:r>
            <a:r>
              <a:rPr lang="en-GB" dirty="0">
                <a:solidFill>
                  <a:schemeClr val="accent1"/>
                </a:solidFill>
              </a:rPr>
              <a:t>in the cell</a:t>
            </a:r>
            <a:r>
              <a:rPr lang="en-GB" dirty="0"/>
              <a:t> rather than </a:t>
            </a:r>
            <a:r>
              <a:rPr lang="en-GB" dirty="0">
                <a:solidFill>
                  <a:schemeClr val="accent1"/>
                </a:solidFill>
              </a:rPr>
              <a:t>on the edge</a:t>
            </a:r>
            <a:r>
              <a:rPr lang="en-GB" dirty="0"/>
              <a:t> like MC.</a:t>
            </a:r>
            <a:endParaRPr lang="en-DE" dirty="0"/>
          </a:p>
          <a:p>
            <a:pPr lvl="1" algn="just">
              <a:lnSpc>
                <a:spcPct val="150000"/>
              </a:lnSpc>
            </a:pPr>
            <a:r>
              <a:rPr lang="en-DE" dirty="0"/>
              <a:t>Divides a 3D grid into cells and computes intersections and normals along each edge.</a:t>
            </a:r>
            <a:endParaRPr lang="en-US" dirty="0"/>
          </a:p>
          <a:p>
            <a:pPr lvl="1" algn="just">
              <a:lnSpc>
                <a:spcPct val="150000"/>
              </a:lnSpc>
            </a:pPr>
            <a:r>
              <a:rPr lang="en-US" dirty="0"/>
              <a:t>Find the ideal vertex for each cell.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Connect the vertices to form </a:t>
            </a:r>
            <a:r>
              <a:rPr lang="en-DE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quadrilaterals.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C7DA-ECBC-D949-805D-DA0572B88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7</a:t>
            </a:fld>
            <a:endParaRPr lang="de-DE">
              <a:cs typeface="Calibri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DF183-B786-663C-4900-B23902A98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/>
              <a:t>Parth Desai | High Integrity Systems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74CA9-BF44-206E-305B-D7F078345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26.10.2023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75241F-DAF3-002C-BA68-47A9B23547AF}"/>
              </a:ext>
            </a:extLst>
          </p:cNvPr>
          <p:cNvSpPr txBox="1"/>
          <p:nvPr/>
        </p:nvSpPr>
        <p:spPr>
          <a:xfrm>
            <a:off x="3051958" y="4257304"/>
            <a:ext cx="45719" cy="3266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endParaRPr lang="en-US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309BDD-46F0-8678-3767-843C0F711016}"/>
              </a:ext>
            </a:extLst>
          </p:cNvPr>
          <p:cNvSpPr txBox="1">
            <a:spLocks/>
          </p:cNvSpPr>
          <p:nvPr/>
        </p:nvSpPr>
        <p:spPr>
          <a:xfrm>
            <a:off x="544009" y="3717032"/>
            <a:ext cx="4460039" cy="2298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1pPr>
            <a:lvl2pPr marL="266700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2pPr>
            <a:lvl3pPr marL="542925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3pPr>
            <a:lvl4pPr marL="809625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4pPr>
            <a:lvl5pPr marL="1076325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Font typeface="Arial" pitchFamily="34" charset="0"/>
              <a:buNone/>
            </a:pPr>
            <a:endParaRPr lang="en-US" dirty="0"/>
          </a:p>
          <a:p>
            <a:pPr marL="0" lvl="1" indent="0">
              <a:lnSpc>
                <a:spcPct val="150000"/>
              </a:lnSpc>
              <a:buFont typeface="Arial" pitchFamily="34" charset="0"/>
              <a:buNone/>
            </a:pPr>
            <a:r>
              <a:rPr lang="en-US" dirty="0"/>
              <a:t>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889AA8-B8A8-634D-5A40-1A07C371C849}"/>
              </a:ext>
            </a:extLst>
          </p:cNvPr>
          <p:cNvGrpSpPr/>
          <p:nvPr/>
        </p:nvGrpSpPr>
        <p:grpSpPr>
          <a:xfrm>
            <a:off x="542454" y="4254604"/>
            <a:ext cx="8131678" cy="1982707"/>
            <a:chOff x="1073347" y="1673100"/>
            <a:chExt cx="10459729" cy="4240723"/>
          </a:xfrm>
          <a:effectLst>
            <a:outerShdw blurRad="50800" dist="50800" dir="5400000" algn="ctr" rotWithShape="0">
              <a:srgbClr val="000000">
                <a:alpha val="23000"/>
              </a:srgbClr>
            </a:outerShdw>
          </a:effectLst>
        </p:grpSpPr>
        <p:sp>
          <p:nvSpPr>
            <p:cNvPr id="77" name="Rectangle: Diagonal Corners Snipped 2">
              <a:extLst>
                <a:ext uri="{FF2B5EF4-FFF2-40B4-BE49-F238E27FC236}">
                  <a16:creationId xmlns:a16="http://schemas.microsoft.com/office/drawing/2014/main" id="{8A9B7BD9-CE82-BABC-B9A1-F3AA2338FE3F}"/>
                </a:ext>
              </a:extLst>
            </p:cNvPr>
            <p:cNvSpPr/>
            <p:nvPr/>
          </p:nvSpPr>
          <p:spPr>
            <a:xfrm>
              <a:off x="1073347" y="1673100"/>
              <a:ext cx="10459729" cy="4240723"/>
            </a:xfrm>
            <a:prstGeom prst="snip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endParaRPr>
            </a:p>
          </p:txBody>
        </p:sp>
        <p:sp>
          <p:nvSpPr>
            <p:cNvPr id="78" name="Rectangle: Diagonal Corners Rounded 1">
              <a:extLst>
                <a:ext uri="{FF2B5EF4-FFF2-40B4-BE49-F238E27FC236}">
                  <a16:creationId xmlns:a16="http://schemas.microsoft.com/office/drawing/2014/main" id="{BD8E04D3-0667-56EC-702C-1858B3E85134}"/>
                </a:ext>
              </a:extLst>
            </p:cNvPr>
            <p:cNvSpPr/>
            <p:nvPr/>
          </p:nvSpPr>
          <p:spPr>
            <a:xfrm>
              <a:off x="2789374" y="3074655"/>
              <a:ext cx="3415003" cy="716955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Sharp features</a:t>
              </a:r>
            </a:p>
          </p:txBody>
        </p:sp>
        <p:sp>
          <p:nvSpPr>
            <p:cNvPr id="79" name="Rectangle: Diagonal Corners Rounded 3">
              <a:extLst>
                <a:ext uri="{FF2B5EF4-FFF2-40B4-BE49-F238E27FC236}">
                  <a16:creationId xmlns:a16="http://schemas.microsoft.com/office/drawing/2014/main" id="{F15CE5AE-06D0-2EF8-9233-B147CAA42A17}"/>
                </a:ext>
              </a:extLst>
            </p:cNvPr>
            <p:cNvSpPr/>
            <p:nvPr/>
          </p:nvSpPr>
          <p:spPr>
            <a:xfrm>
              <a:off x="2789374" y="4044442"/>
              <a:ext cx="3415003" cy="747645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Adaptive</a:t>
              </a:r>
            </a:p>
          </p:txBody>
        </p:sp>
        <p:sp>
          <p:nvSpPr>
            <p:cNvPr id="82" name="Rectangle: Diagonal Corners Rounded 6">
              <a:extLst>
                <a:ext uri="{FF2B5EF4-FFF2-40B4-BE49-F238E27FC236}">
                  <a16:creationId xmlns:a16="http://schemas.microsoft.com/office/drawing/2014/main" id="{3EDE6D54-C494-5C6B-FDFF-C9E9AA28B070}"/>
                </a:ext>
              </a:extLst>
            </p:cNvPr>
            <p:cNvSpPr/>
            <p:nvPr/>
          </p:nvSpPr>
          <p:spPr>
            <a:xfrm>
              <a:off x="6442350" y="3074653"/>
              <a:ext cx="3415003" cy="716955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D</a:t>
              </a:r>
              <a:r>
                <a:rPr lang="en-IN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ifficult to implement</a:t>
              </a:r>
            </a:p>
          </p:txBody>
        </p:sp>
        <p:sp>
          <p:nvSpPr>
            <p:cNvPr id="83" name="Rectangle: Diagonal Corners Rounded 7">
              <a:extLst>
                <a:ext uri="{FF2B5EF4-FFF2-40B4-BE49-F238E27FC236}">
                  <a16:creationId xmlns:a16="http://schemas.microsoft.com/office/drawing/2014/main" id="{ED45379C-8DAB-D388-6342-CDB4495D76D0}"/>
                </a:ext>
              </a:extLst>
            </p:cNvPr>
            <p:cNvSpPr/>
            <p:nvPr/>
          </p:nvSpPr>
          <p:spPr>
            <a:xfrm>
              <a:off x="6454921" y="4033412"/>
              <a:ext cx="3415003" cy="747643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Loss of thin feature </a:t>
              </a:r>
            </a:p>
          </p:txBody>
        </p:sp>
        <p:sp>
          <p:nvSpPr>
            <p:cNvPr id="86" name="Rectangle: Diagonal Corners Rounded 10">
              <a:extLst>
                <a:ext uri="{FF2B5EF4-FFF2-40B4-BE49-F238E27FC236}">
                  <a16:creationId xmlns:a16="http://schemas.microsoft.com/office/drawing/2014/main" id="{099A7A51-8233-90B2-93FB-7CAE906DFAD2}"/>
                </a:ext>
              </a:extLst>
            </p:cNvPr>
            <p:cNvSpPr/>
            <p:nvPr/>
          </p:nvSpPr>
          <p:spPr>
            <a:xfrm>
              <a:off x="2785173" y="2001767"/>
              <a:ext cx="3377465" cy="789948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endParaRPr>
            </a:p>
          </p:txBody>
        </p:sp>
        <p:sp>
          <p:nvSpPr>
            <p:cNvPr id="87" name="Rectangle: Diagonal Corners Rounded 11">
              <a:extLst>
                <a:ext uri="{FF2B5EF4-FFF2-40B4-BE49-F238E27FC236}">
                  <a16:creationId xmlns:a16="http://schemas.microsoft.com/office/drawing/2014/main" id="{0FE3FF5A-C8B0-4251-7648-C9501972A741}"/>
                </a:ext>
              </a:extLst>
            </p:cNvPr>
            <p:cNvSpPr/>
            <p:nvPr/>
          </p:nvSpPr>
          <p:spPr>
            <a:xfrm>
              <a:off x="6477000" y="1999534"/>
              <a:ext cx="3415003" cy="789948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1483028-66DA-022F-F411-AF6487558FB0}"/>
                </a:ext>
              </a:extLst>
            </p:cNvPr>
            <p:cNvGrpSpPr/>
            <p:nvPr/>
          </p:nvGrpSpPr>
          <p:grpSpPr>
            <a:xfrm>
              <a:off x="5165616" y="2062067"/>
              <a:ext cx="461681" cy="520982"/>
              <a:chOff x="4353615" y="1630637"/>
              <a:chExt cx="921995" cy="1040425"/>
            </a:xfrm>
            <a:solidFill>
              <a:schemeClr val="tx2"/>
            </a:solidFill>
          </p:grpSpPr>
          <p:sp>
            <p:nvSpPr>
              <p:cNvPr id="94" name="Freeform: Shape 13">
                <a:extLst>
                  <a:ext uri="{FF2B5EF4-FFF2-40B4-BE49-F238E27FC236}">
                    <a16:creationId xmlns:a16="http://schemas.microsoft.com/office/drawing/2014/main" id="{2DCE2E2D-E60B-653F-2A73-26F00F2606E3}"/>
                  </a:ext>
                </a:extLst>
              </p:cNvPr>
              <p:cNvSpPr/>
              <p:nvPr/>
            </p:nvSpPr>
            <p:spPr>
              <a:xfrm>
                <a:off x="4707583" y="1630637"/>
                <a:ext cx="568027" cy="1040425"/>
              </a:xfrm>
              <a:custGeom>
                <a:avLst/>
                <a:gdLst>
                  <a:gd name="connsiteX0" fmla="*/ 493787 w 554423"/>
                  <a:gd name="connsiteY0" fmla="*/ 435404 h 744765"/>
                  <a:gd name="connsiteX1" fmla="*/ 528459 w 554423"/>
                  <a:gd name="connsiteY1" fmla="*/ 501508 h 744765"/>
                  <a:gd name="connsiteX2" fmla="*/ 479405 w 554423"/>
                  <a:gd name="connsiteY2" fmla="*/ 551609 h 744765"/>
                  <a:gd name="connsiteX3" fmla="*/ 496931 w 554423"/>
                  <a:gd name="connsiteY3" fmla="*/ 611521 h 744765"/>
                  <a:gd name="connsiteX4" fmla="*/ 453878 w 554423"/>
                  <a:gd name="connsiteY4" fmla="*/ 656384 h 744765"/>
                  <a:gd name="connsiteX5" fmla="*/ 457878 w 554423"/>
                  <a:gd name="connsiteY5" fmla="*/ 685150 h 744765"/>
                  <a:gd name="connsiteX6" fmla="*/ 401109 w 554423"/>
                  <a:gd name="connsiteY6" fmla="*/ 744395 h 744765"/>
                  <a:gd name="connsiteX7" fmla="*/ 24777 w 554423"/>
                  <a:gd name="connsiteY7" fmla="*/ 744490 h 744765"/>
                  <a:gd name="connsiteX8" fmla="*/ 678 w 554423"/>
                  <a:gd name="connsiteY8" fmla="*/ 716201 h 744765"/>
                  <a:gd name="connsiteX9" fmla="*/ 11 w 554423"/>
                  <a:gd name="connsiteY9" fmla="*/ 402067 h 744765"/>
                  <a:gd name="connsiteX10" fmla="*/ 18776 w 554423"/>
                  <a:gd name="connsiteY10" fmla="*/ 340154 h 744765"/>
                  <a:gd name="connsiteX11" fmla="*/ 155078 w 554423"/>
                  <a:gd name="connsiteY11" fmla="*/ 149654 h 744765"/>
                  <a:gd name="connsiteX12" fmla="*/ 178605 w 554423"/>
                  <a:gd name="connsiteY12" fmla="*/ 75264 h 744765"/>
                  <a:gd name="connsiteX13" fmla="*/ 179653 w 554423"/>
                  <a:gd name="connsiteY13" fmla="*/ 32211 h 744765"/>
                  <a:gd name="connsiteX14" fmla="*/ 223182 w 554423"/>
                  <a:gd name="connsiteY14" fmla="*/ 2683 h 744765"/>
                  <a:gd name="connsiteX15" fmla="*/ 282618 w 554423"/>
                  <a:gd name="connsiteY15" fmla="*/ 65834 h 744765"/>
                  <a:gd name="connsiteX16" fmla="*/ 274236 w 554423"/>
                  <a:gd name="connsiteY16" fmla="*/ 213567 h 744765"/>
                  <a:gd name="connsiteX17" fmla="*/ 263568 w 554423"/>
                  <a:gd name="connsiteY17" fmla="*/ 275956 h 744765"/>
                  <a:gd name="connsiteX18" fmla="*/ 289000 w 554423"/>
                  <a:gd name="connsiteY18" fmla="*/ 301197 h 744765"/>
                  <a:gd name="connsiteX19" fmla="*/ 486739 w 554423"/>
                  <a:gd name="connsiteY19" fmla="*/ 301292 h 744765"/>
                  <a:gd name="connsiteX20" fmla="*/ 546366 w 554423"/>
                  <a:gd name="connsiteY20" fmla="*/ 337106 h 744765"/>
                  <a:gd name="connsiteX21" fmla="*/ 543698 w 554423"/>
                  <a:gd name="connsiteY21" fmla="*/ 403876 h 744765"/>
                  <a:gd name="connsiteX22" fmla="*/ 493787 w 554423"/>
                  <a:gd name="connsiteY22" fmla="*/ 435404 h 74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54423" h="744765">
                    <a:moveTo>
                      <a:pt x="493787" y="435404"/>
                    </a:moveTo>
                    <a:cubicBezTo>
                      <a:pt x="519600" y="451406"/>
                      <a:pt x="533221" y="472266"/>
                      <a:pt x="528459" y="501508"/>
                    </a:cubicBezTo>
                    <a:cubicBezTo>
                      <a:pt x="524077" y="528559"/>
                      <a:pt x="506741" y="544275"/>
                      <a:pt x="479405" y="551609"/>
                    </a:cubicBezTo>
                    <a:cubicBezTo>
                      <a:pt x="493025" y="569611"/>
                      <a:pt x="503217" y="588376"/>
                      <a:pt x="496931" y="611521"/>
                    </a:cubicBezTo>
                    <a:cubicBezTo>
                      <a:pt x="490739" y="634477"/>
                      <a:pt x="475785" y="648955"/>
                      <a:pt x="453878" y="656384"/>
                    </a:cubicBezTo>
                    <a:cubicBezTo>
                      <a:pt x="455307" y="666481"/>
                      <a:pt x="457783" y="675815"/>
                      <a:pt x="457878" y="685150"/>
                    </a:cubicBezTo>
                    <a:cubicBezTo>
                      <a:pt x="458069" y="717154"/>
                      <a:pt x="432923" y="744205"/>
                      <a:pt x="401109" y="744395"/>
                    </a:cubicBezTo>
                    <a:cubicBezTo>
                      <a:pt x="275665" y="744967"/>
                      <a:pt x="150221" y="744776"/>
                      <a:pt x="24777" y="744490"/>
                    </a:cubicBezTo>
                    <a:cubicBezTo>
                      <a:pt x="7346" y="744490"/>
                      <a:pt x="678" y="736204"/>
                      <a:pt x="678" y="716201"/>
                    </a:cubicBezTo>
                    <a:cubicBezTo>
                      <a:pt x="583" y="611521"/>
                      <a:pt x="1249" y="506746"/>
                      <a:pt x="11" y="402067"/>
                    </a:cubicBezTo>
                    <a:cubicBezTo>
                      <a:pt x="-274" y="378445"/>
                      <a:pt x="4869" y="359204"/>
                      <a:pt x="18776" y="340154"/>
                    </a:cubicBezTo>
                    <a:cubicBezTo>
                      <a:pt x="64782" y="277099"/>
                      <a:pt x="108882" y="212614"/>
                      <a:pt x="155078" y="149654"/>
                    </a:cubicBezTo>
                    <a:cubicBezTo>
                      <a:pt x="171747" y="126889"/>
                      <a:pt x="177653" y="102220"/>
                      <a:pt x="178605" y="75264"/>
                    </a:cubicBezTo>
                    <a:cubicBezTo>
                      <a:pt x="179082" y="60881"/>
                      <a:pt x="178510" y="46498"/>
                      <a:pt x="179653" y="32211"/>
                    </a:cubicBezTo>
                    <a:cubicBezTo>
                      <a:pt x="181939" y="4588"/>
                      <a:pt x="196798" y="-5318"/>
                      <a:pt x="223182" y="2683"/>
                    </a:cubicBezTo>
                    <a:cubicBezTo>
                      <a:pt x="254996" y="12399"/>
                      <a:pt x="273950" y="34592"/>
                      <a:pt x="282618" y="65834"/>
                    </a:cubicBezTo>
                    <a:cubicBezTo>
                      <a:pt x="296620" y="115936"/>
                      <a:pt x="285761" y="164704"/>
                      <a:pt x="274236" y="213567"/>
                    </a:cubicBezTo>
                    <a:cubicBezTo>
                      <a:pt x="269378" y="234046"/>
                      <a:pt x="264997" y="255001"/>
                      <a:pt x="263568" y="275956"/>
                    </a:cubicBezTo>
                    <a:cubicBezTo>
                      <a:pt x="262235" y="296339"/>
                      <a:pt x="268807" y="301197"/>
                      <a:pt x="289000" y="301197"/>
                    </a:cubicBezTo>
                    <a:cubicBezTo>
                      <a:pt x="354913" y="301197"/>
                      <a:pt x="420826" y="301102"/>
                      <a:pt x="486739" y="301292"/>
                    </a:cubicBezTo>
                    <a:cubicBezTo>
                      <a:pt x="513504" y="301387"/>
                      <a:pt x="533888" y="313484"/>
                      <a:pt x="546366" y="337106"/>
                    </a:cubicBezTo>
                    <a:cubicBezTo>
                      <a:pt x="558272" y="359585"/>
                      <a:pt x="556652" y="382350"/>
                      <a:pt x="543698" y="403876"/>
                    </a:cubicBezTo>
                    <a:cubicBezTo>
                      <a:pt x="532745" y="421688"/>
                      <a:pt x="515219" y="430261"/>
                      <a:pt x="493787" y="435404"/>
                    </a:cubicBezTo>
                    <a:close/>
                  </a:path>
                </a:pathLst>
              </a:custGeom>
              <a:solidFill>
                <a:srgbClr val="92D0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endParaRPr>
              </a:p>
            </p:txBody>
          </p:sp>
          <p:sp>
            <p:nvSpPr>
              <p:cNvPr id="95" name="Freeform: Shape 14">
                <a:extLst>
                  <a:ext uri="{FF2B5EF4-FFF2-40B4-BE49-F238E27FC236}">
                    <a16:creationId xmlns:a16="http://schemas.microsoft.com/office/drawing/2014/main" id="{45DF95B7-3FDB-354E-CEE1-4C99CA4DF38C}"/>
                  </a:ext>
                </a:extLst>
              </p:cNvPr>
              <p:cNvSpPr/>
              <p:nvPr/>
            </p:nvSpPr>
            <p:spPr>
              <a:xfrm>
                <a:off x="4353615" y="2067886"/>
                <a:ext cx="314213" cy="603176"/>
              </a:xfrm>
              <a:custGeom>
                <a:avLst/>
                <a:gdLst>
                  <a:gd name="connsiteX0" fmla="*/ 42 w 240224"/>
                  <a:gd name="connsiteY0" fmla="*/ 188571 h 378065"/>
                  <a:gd name="connsiteX1" fmla="*/ 42 w 240224"/>
                  <a:gd name="connsiteY1" fmla="*/ 29123 h 378065"/>
                  <a:gd name="connsiteX2" fmla="*/ 29189 w 240224"/>
                  <a:gd name="connsiteY2" fmla="*/ 71 h 378065"/>
                  <a:gd name="connsiteX3" fmla="*/ 212545 w 240224"/>
                  <a:gd name="connsiteY3" fmla="*/ 71 h 378065"/>
                  <a:gd name="connsiteX4" fmla="*/ 240167 w 240224"/>
                  <a:gd name="connsiteY4" fmla="*/ 27694 h 378065"/>
                  <a:gd name="connsiteX5" fmla="*/ 239977 w 240224"/>
                  <a:gd name="connsiteY5" fmla="*/ 349734 h 378065"/>
                  <a:gd name="connsiteX6" fmla="*/ 210545 w 240224"/>
                  <a:gd name="connsiteY6" fmla="*/ 378023 h 378065"/>
                  <a:gd name="connsiteX7" fmla="*/ 28807 w 240224"/>
                  <a:gd name="connsiteY7" fmla="*/ 378023 h 378065"/>
                  <a:gd name="connsiteX8" fmla="*/ 42 w 240224"/>
                  <a:gd name="connsiteY8" fmla="*/ 349734 h 378065"/>
                  <a:gd name="connsiteX9" fmla="*/ 42 w 240224"/>
                  <a:gd name="connsiteY9" fmla="*/ 188571 h 378065"/>
                  <a:gd name="connsiteX10" fmla="*/ 192352 w 240224"/>
                  <a:gd name="connsiteY10" fmla="*/ 60650 h 378065"/>
                  <a:gd name="connsiteX11" fmla="*/ 199877 w 240224"/>
                  <a:gd name="connsiteY11" fmla="*/ 60650 h 378065"/>
                  <a:gd name="connsiteX12" fmla="*/ 212926 w 240224"/>
                  <a:gd name="connsiteY12" fmla="*/ 40934 h 378065"/>
                  <a:gd name="connsiteX13" fmla="*/ 196448 w 240224"/>
                  <a:gd name="connsiteY13" fmla="*/ 24170 h 378065"/>
                  <a:gd name="connsiteX14" fmla="*/ 180065 w 240224"/>
                  <a:gd name="connsiteY14" fmla="*/ 40838 h 378065"/>
                  <a:gd name="connsiteX15" fmla="*/ 192352 w 240224"/>
                  <a:gd name="connsiteY15" fmla="*/ 60650 h 378065"/>
                  <a:gd name="connsiteX16" fmla="*/ 200448 w 240224"/>
                  <a:gd name="connsiteY16" fmla="*/ 73414 h 378065"/>
                  <a:gd name="connsiteX17" fmla="*/ 193209 w 240224"/>
                  <a:gd name="connsiteY17" fmla="*/ 73223 h 378065"/>
                  <a:gd name="connsiteX18" fmla="*/ 180541 w 240224"/>
                  <a:gd name="connsiteY18" fmla="*/ 92559 h 378065"/>
                  <a:gd name="connsiteX19" fmla="*/ 195305 w 240224"/>
                  <a:gd name="connsiteY19" fmla="*/ 108561 h 378065"/>
                  <a:gd name="connsiteX20" fmla="*/ 212735 w 240224"/>
                  <a:gd name="connsiteY20" fmla="*/ 93512 h 378065"/>
                  <a:gd name="connsiteX21" fmla="*/ 200448 w 240224"/>
                  <a:gd name="connsiteY21" fmla="*/ 73414 h 378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40224" h="378065">
                    <a:moveTo>
                      <a:pt x="42" y="188571"/>
                    </a:moveTo>
                    <a:cubicBezTo>
                      <a:pt x="42" y="135422"/>
                      <a:pt x="-53" y="82272"/>
                      <a:pt x="42" y="29123"/>
                    </a:cubicBezTo>
                    <a:cubicBezTo>
                      <a:pt x="42" y="5501"/>
                      <a:pt x="5566" y="71"/>
                      <a:pt x="29189" y="71"/>
                    </a:cubicBezTo>
                    <a:cubicBezTo>
                      <a:pt x="90339" y="-24"/>
                      <a:pt x="151394" y="-24"/>
                      <a:pt x="212545" y="71"/>
                    </a:cubicBezTo>
                    <a:cubicBezTo>
                      <a:pt x="233405" y="71"/>
                      <a:pt x="240167" y="6453"/>
                      <a:pt x="240167" y="27694"/>
                    </a:cubicBezTo>
                    <a:cubicBezTo>
                      <a:pt x="240263" y="135041"/>
                      <a:pt x="240263" y="242387"/>
                      <a:pt x="239977" y="349734"/>
                    </a:cubicBezTo>
                    <a:cubicBezTo>
                      <a:pt x="239882" y="370880"/>
                      <a:pt x="232071" y="378023"/>
                      <a:pt x="210545" y="378023"/>
                    </a:cubicBezTo>
                    <a:cubicBezTo>
                      <a:pt x="149966" y="378119"/>
                      <a:pt x="89386" y="378023"/>
                      <a:pt x="28807" y="378023"/>
                    </a:cubicBezTo>
                    <a:cubicBezTo>
                      <a:pt x="6900" y="378023"/>
                      <a:pt x="42" y="371451"/>
                      <a:pt x="42" y="349734"/>
                    </a:cubicBezTo>
                    <a:cubicBezTo>
                      <a:pt x="42" y="295918"/>
                      <a:pt x="42" y="242292"/>
                      <a:pt x="42" y="188571"/>
                    </a:cubicBezTo>
                    <a:close/>
                    <a:moveTo>
                      <a:pt x="192352" y="60650"/>
                    </a:moveTo>
                    <a:cubicBezTo>
                      <a:pt x="194828" y="60650"/>
                      <a:pt x="197400" y="60650"/>
                      <a:pt x="199877" y="60650"/>
                    </a:cubicBezTo>
                    <a:cubicBezTo>
                      <a:pt x="204449" y="54173"/>
                      <a:pt x="211878" y="47982"/>
                      <a:pt x="212926" y="40934"/>
                    </a:cubicBezTo>
                    <a:cubicBezTo>
                      <a:pt x="214260" y="31313"/>
                      <a:pt x="207116" y="24265"/>
                      <a:pt x="196448" y="24170"/>
                    </a:cubicBezTo>
                    <a:cubicBezTo>
                      <a:pt x="185685" y="24074"/>
                      <a:pt x="178636" y="30932"/>
                      <a:pt x="180065" y="40838"/>
                    </a:cubicBezTo>
                    <a:cubicBezTo>
                      <a:pt x="181112" y="47792"/>
                      <a:pt x="188066" y="53983"/>
                      <a:pt x="192352" y="60650"/>
                    </a:cubicBezTo>
                    <a:close/>
                    <a:moveTo>
                      <a:pt x="200448" y="73414"/>
                    </a:moveTo>
                    <a:cubicBezTo>
                      <a:pt x="198067" y="73319"/>
                      <a:pt x="195686" y="73223"/>
                      <a:pt x="193209" y="73223"/>
                    </a:cubicBezTo>
                    <a:cubicBezTo>
                      <a:pt x="188637" y="79700"/>
                      <a:pt x="180446" y="86177"/>
                      <a:pt x="180541" y="92559"/>
                    </a:cubicBezTo>
                    <a:cubicBezTo>
                      <a:pt x="180636" y="98179"/>
                      <a:pt x="189018" y="106751"/>
                      <a:pt x="195305" y="108561"/>
                    </a:cubicBezTo>
                    <a:cubicBezTo>
                      <a:pt x="205401" y="111419"/>
                      <a:pt x="213688" y="103513"/>
                      <a:pt x="212735" y="93512"/>
                    </a:cubicBezTo>
                    <a:cubicBezTo>
                      <a:pt x="212068" y="86463"/>
                      <a:pt x="204830" y="80081"/>
                      <a:pt x="200448" y="73414"/>
                    </a:cubicBezTo>
                    <a:close/>
                  </a:path>
                </a:pathLst>
              </a:custGeom>
              <a:solidFill>
                <a:srgbClr val="92D0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E1236E3-886E-AE04-F154-F5646C9F88C3}"/>
                </a:ext>
              </a:extLst>
            </p:cNvPr>
            <p:cNvSpPr txBox="1"/>
            <p:nvPr/>
          </p:nvSpPr>
          <p:spPr>
            <a:xfrm>
              <a:off x="7659974" y="2044698"/>
              <a:ext cx="1049055" cy="7899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Cons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2FAAC7B-BEEC-3148-7474-455B53386C05}"/>
                </a:ext>
              </a:extLst>
            </p:cNvPr>
            <p:cNvSpPr txBox="1"/>
            <p:nvPr/>
          </p:nvSpPr>
          <p:spPr>
            <a:xfrm>
              <a:off x="4058248" y="2062066"/>
              <a:ext cx="987070" cy="7899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Pros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endParaRPr>
            </a:p>
          </p:txBody>
        </p:sp>
      </p:grpSp>
      <p:sp>
        <p:nvSpPr>
          <p:cNvPr id="96" name="Freeform: Shape 13">
            <a:extLst>
              <a:ext uri="{FF2B5EF4-FFF2-40B4-BE49-F238E27FC236}">
                <a16:creationId xmlns:a16="http://schemas.microsoft.com/office/drawing/2014/main" id="{06D3F919-0345-32F7-2D0D-99F8BF749BEC}"/>
              </a:ext>
            </a:extLst>
          </p:cNvPr>
          <p:cNvSpPr/>
          <p:nvPr/>
        </p:nvSpPr>
        <p:spPr>
          <a:xfrm rot="10800000">
            <a:off x="5022730" y="4462466"/>
            <a:ext cx="210219" cy="242930"/>
          </a:xfrm>
          <a:custGeom>
            <a:avLst/>
            <a:gdLst>
              <a:gd name="connsiteX0" fmla="*/ 493787 w 554423"/>
              <a:gd name="connsiteY0" fmla="*/ 435404 h 744765"/>
              <a:gd name="connsiteX1" fmla="*/ 528459 w 554423"/>
              <a:gd name="connsiteY1" fmla="*/ 501508 h 744765"/>
              <a:gd name="connsiteX2" fmla="*/ 479405 w 554423"/>
              <a:gd name="connsiteY2" fmla="*/ 551609 h 744765"/>
              <a:gd name="connsiteX3" fmla="*/ 496931 w 554423"/>
              <a:gd name="connsiteY3" fmla="*/ 611521 h 744765"/>
              <a:gd name="connsiteX4" fmla="*/ 453878 w 554423"/>
              <a:gd name="connsiteY4" fmla="*/ 656384 h 744765"/>
              <a:gd name="connsiteX5" fmla="*/ 457878 w 554423"/>
              <a:gd name="connsiteY5" fmla="*/ 685150 h 744765"/>
              <a:gd name="connsiteX6" fmla="*/ 401109 w 554423"/>
              <a:gd name="connsiteY6" fmla="*/ 744395 h 744765"/>
              <a:gd name="connsiteX7" fmla="*/ 24777 w 554423"/>
              <a:gd name="connsiteY7" fmla="*/ 744490 h 744765"/>
              <a:gd name="connsiteX8" fmla="*/ 678 w 554423"/>
              <a:gd name="connsiteY8" fmla="*/ 716201 h 744765"/>
              <a:gd name="connsiteX9" fmla="*/ 11 w 554423"/>
              <a:gd name="connsiteY9" fmla="*/ 402067 h 744765"/>
              <a:gd name="connsiteX10" fmla="*/ 18776 w 554423"/>
              <a:gd name="connsiteY10" fmla="*/ 340154 h 744765"/>
              <a:gd name="connsiteX11" fmla="*/ 155078 w 554423"/>
              <a:gd name="connsiteY11" fmla="*/ 149654 h 744765"/>
              <a:gd name="connsiteX12" fmla="*/ 178605 w 554423"/>
              <a:gd name="connsiteY12" fmla="*/ 75264 h 744765"/>
              <a:gd name="connsiteX13" fmla="*/ 179653 w 554423"/>
              <a:gd name="connsiteY13" fmla="*/ 32211 h 744765"/>
              <a:gd name="connsiteX14" fmla="*/ 223182 w 554423"/>
              <a:gd name="connsiteY14" fmla="*/ 2683 h 744765"/>
              <a:gd name="connsiteX15" fmla="*/ 282618 w 554423"/>
              <a:gd name="connsiteY15" fmla="*/ 65834 h 744765"/>
              <a:gd name="connsiteX16" fmla="*/ 274236 w 554423"/>
              <a:gd name="connsiteY16" fmla="*/ 213567 h 744765"/>
              <a:gd name="connsiteX17" fmla="*/ 263568 w 554423"/>
              <a:gd name="connsiteY17" fmla="*/ 275956 h 744765"/>
              <a:gd name="connsiteX18" fmla="*/ 289000 w 554423"/>
              <a:gd name="connsiteY18" fmla="*/ 301197 h 744765"/>
              <a:gd name="connsiteX19" fmla="*/ 486739 w 554423"/>
              <a:gd name="connsiteY19" fmla="*/ 301292 h 744765"/>
              <a:gd name="connsiteX20" fmla="*/ 546366 w 554423"/>
              <a:gd name="connsiteY20" fmla="*/ 337106 h 744765"/>
              <a:gd name="connsiteX21" fmla="*/ 543698 w 554423"/>
              <a:gd name="connsiteY21" fmla="*/ 403876 h 744765"/>
              <a:gd name="connsiteX22" fmla="*/ 493787 w 554423"/>
              <a:gd name="connsiteY22" fmla="*/ 435404 h 74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4423" h="744765">
                <a:moveTo>
                  <a:pt x="493787" y="435404"/>
                </a:moveTo>
                <a:cubicBezTo>
                  <a:pt x="519600" y="451406"/>
                  <a:pt x="533221" y="472266"/>
                  <a:pt x="528459" y="501508"/>
                </a:cubicBezTo>
                <a:cubicBezTo>
                  <a:pt x="524077" y="528559"/>
                  <a:pt x="506741" y="544275"/>
                  <a:pt x="479405" y="551609"/>
                </a:cubicBezTo>
                <a:cubicBezTo>
                  <a:pt x="493025" y="569611"/>
                  <a:pt x="503217" y="588376"/>
                  <a:pt x="496931" y="611521"/>
                </a:cubicBezTo>
                <a:cubicBezTo>
                  <a:pt x="490739" y="634477"/>
                  <a:pt x="475785" y="648955"/>
                  <a:pt x="453878" y="656384"/>
                </a:cubicBezTo>
                <a:cubicBezTo>
                  <a:pt x="455307" y="666481"/>
                  <a:pt x="457783" y="675815"/>
                  <a:pt x="457878" y="685150"/>
                </a:cubicBezTo>
                <a:cubicBezTo>
                  <a:pt x="458069" y="717154"/>
                  <a:pt x="432923" y="744205"/>
                  <a:pt x="401109" y="744395"/>
                </a:cubicBezTo>
                <a:cubicBezTo>
                  <a:pt x="275665" y="744967"/>
                  <a:pt x="150221" y="744776"/>
                  <a:pt x="24777" y="744490"/>
                </a:cubicBezTo>
                <a:cubicBezTo>
                  <a:pt x="7346" y="744490"/>
                  <a:pt x="678" y="736204"/>
                  <a:pt x="678" y="716201"/>
                </a:cubicBezTo>
                <a:cubicBezTo>
                  <a:pt x="583" y="611521"/>
                  <a:pt x="1249" y="506746"/>
                  <a:pt x="11" y="402067"/>
                </a:cubicBezTo>
                <a:cubicBezTo>
                  <a:pt x="-274" y="378445"/>
                  <a:pt x="4869" y="359204"/>
                  <a:pt x="18776" y="340154"/>
                </a:cubicBezTo>
                <a:cubicBezTo>
                  <a:pt x="64782" y="277099"/>
                  <a:pt x="108882" y="212614"/>
                  <a:pt x="155078" y="149654"/>
                </a:cubicBezTo>
                <a:cubicBezTo>
                  <a:pt x="171747" y="126889"/>
                  <a:pt x="177653" y="102220"/>
                  <a:pt x="178605" y="75264"/>
                </a:cubicBezTo>
                <a:cubicBezTo>
                  <a:pt x="179082" y="60881"/>
                  <a:pt x="178510" y="46498"/>
                  <a:pt x="179653" y="32211"/>
                </a:cubicBezTo>
                <a:cubicBezTo>
                  <a:pt x="181939" y="4588"/>
                  <a:pt x="196798" y="-5318"/>
                  <a:pt x="223182" y="2683"/>
                </a:cubicBezTo>
                <a:cubicBezTo>
                  <a:pt x="254996" y="12399"/>
                  <a:pt x="273950" y="34592"/>
                  <a:pt x="282618" y="65834"/>
                </a:cubicBezTo>
                <a:cubicBezTo>
                  <a:pt x="296620" y="115936"/>
                  <a:pt x="285761" y="164704"/>
                  <a:pt x="274236" y="213567"/>
                </a:cubicBezTo>
                <a:cubicBezTo>
                  <a:pt x="269378" y="234046"/>
                  <a:pt x="264997" y="255001"/>
                  <a:pt x="263568" y="275956"/>
                </a:cubicBezTo>
                <a:cubicBezTo>
                  <a:pt x="262235" y="296339"/>
                  <a:pt x="268807" y="301197"/>
                  <a:pt x="289000" y="301197"/>
                </a:cubicBezTo>
                <a:cubicBezTo>
                  <a:pt x="354913" y="301197"/>
                  <a:pt x="420826" y="301102"/>
                  <a:pt x="486739" y="301292"/>
                </a:cubicBezTo>
                <a:cubicBezTo>
                  <a:pt x="513504" y="301387"/>
                  <a:pt x="533888" y="313484"/>
                  <a:pt x="546366" y="337106"/>
                </a:cubicBezTo>
                <a:cubicBezTo>
                  <a:pt x="558272" y="359585"/>
                  <a:pt x="556652" y="382350"/>
                  <a:pt x="543698" y="403876"/>
                </a:cubicBezTo>
                <a:cubicBezTo>
                  <a:pt x="532745" y="421688"/>
                  <a:pt x="515219" y="430261"/>
                  <a:pt x="493787" y="435404"/>
                </a:cubicBez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97" name="Freeform: Shape 14">
            <a:extLst>
              <a:ext uri="{FF2B5EF4-FFF2-40B4-BE49-F238E27FC236}">
                <a16:creationId xmlns:a16="http://schemas.microsoft.com/office/drawing/2014/main" id="{CD5BDDD4-F8FA-CFF1-5BD8-7E2113C59DCD}"/>
              </a:ext>
            </a:extLst>
          </p:cNvPr>
          <p:cNvSpPr/>
          <p:nvPr/>
        </p:nvSpPr>
        <p:spPr>
          <a:xfrm rot="10800000">
            <a:off x="5248442" y="4462466"/>
            <a:ext cx="121043" cy="141213"/>
          </a:xfrm>
          <a:custGeom>
            <a:avLst/>
            <a:gdLst>
              <a:gd name="connsiteX0" fmla="*/ 42 w 240224"/>
              <a:gd name="connsiteY0" fmla="*/ 188571 h 378065"/>
              <a:gd name="connsiteX1" fmla="*/ 42 w 240224"/>
              <a:gd name="connsiteY1" fmla="*/ 29123 h 378065"/>
              <a:gd name="connsiteX2" fmla="*/ 29189 w 240224"/>
              <a:gd name="connsiteY2" fmla="*/ 71 h 378065"/>
              <a:gd name="connsiteX3" fmla="*/ 212545 w 240224"/>
              <a:gd name="connsiteY3" fmla="*/ 71 h 378065"/>
              <a:gd name="connsiteX4" fmla="*/ 240167 w 240224"/>
              <a:gd name="connsiteY4" fmla="*/ 27694 h 378065"/>
              <a:gd name="connsiteX5" fmla="*/ 239977 w 240224"/>
              <a:gd name="connsiteY5" fmla="*/ 349734 h 378065"/>
              <a:gd name="connsiteX6" fmla="*/ 210545 w 240224"/>
              <a:gd name="connsiteY6" fmla="*/ 378023 h 378065"/>
              <a:gd name="connsiteX7" fmla="*/ 28807 w 240224"/>
              <a:gd name="connsiteY7" fmla="*/ 378023 h 378065"/>
              <a:gd name="connsiteX8" fmla="*/ 42 w 240224"/>
              <a:gd name="connsiteY8" fmla="*/ 349734 h 378065"/>
              <a:gd name="connsiteX9" fmla="*/ 42 w 240224"/>
              <a:gd name="connsiteY9" fmla="*/ 188571 h 378065"/>
              <a:gd name="connsiteX10" fmla="*/ 192352 w 240224"/>
              <a:gd name="connsiteY10" fmla="*/ 60650 h 378065"/>
              <a:gd name="connsiteX11" fmla="*/ 199877 w 240224"/>
              <a:gd name="connsiteY11" fmla="*/ 60650 h 378065"/>
              <a:gd name="connsiteX12" fmla="*/ 212926 w 240224"/>
              <a:gd name="connsiteY12" fmla="*/ 40934 h 378065"/>
              <a:gd name="connsiteX13" fmla="*/ 196448 w 240224"/>
              <a:gd name="connsiteY13" fmla="*/ 24170 h 378065"/>
              <a:gd name="connsiteX14" fmla="*/ 180065 w 240224"/>
              <a:gd name="connsiteY14" fmla="*/ 40838 h 378065"/>
              <a:gd name="connsiteX15" fmla="*/ 192352 w 240224"/>
              <a:gd name="connsiteY15" fmla="*/ 60650 h 378065"/>
              <a:gd name="connsiteX16" fmla="*/ 200448 w 240224"/>
              <a:gd name="connsiteY16" fmla="*/ 73414 h 378065"/>
              <a:gd name="connsiteX17" fmla="*/ 193209 w 240224"/>
              <a:gd name="connsiteY17" fmla="*/ 73223 h 378065"/>
              <a:gd name="connsiteX18" fmla="*/ 180541 w 240224"/>
              <a:gd name="connsiteY18" fmla="*/ 92559 h 378065"/>
              <a:gd name="connsiteX19" fmla="*/ 195305 w 240224"/>
              <a:gd name="connsiteY19" fmla="*/ 108561 h 378065"/>
              <a:gd name="connsiteX20" fmla="*/ 212735 w 240224"/>
              <a:gd name="connsiteY20" fmla="*/ 93512 h 378065"/>
              <a:gd name="connsiteX21" fmla="*/ 200448 w 240224"/>
              <a:gd name="connsiteY21" fmla="*/ 73414 h 37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0224" h="378065">
                <a:moveTo>
                  <a:pt x="42" y="188571"/>
                </a:moveTo>
                <a:cubicBezTo>
                  <a:pt x="42" y="135422"/>
                  <a:pt x="-53" y="82272"/>
                  <a:pt x="42" y="29123"/>
                </a:cubicBezTo>
                <a:cubicBezTo>
                  <a:pt x="42" y="5501"/>
                  <a:pt x="5566" y="71"/>
                  <a:pt x="29189" y="71"/>
                </a:cubicBezTo>
                <a:cubicBezTo>
                  <a:pt x="90339" y="-24"/>
                  <a:pt x="151394" y="-24"/>
                  <a:pt x="212545" y="71"/>
                </a:cubicBezTo>
                <a:cubicBezTo>
                  <a:pt x="233405" y="71"/>
                  <a:pt x="240167" y="6453"/>
                  <a:pt x="240167" y="27694"/>
                </a:cubicBezTo>
                <a:cubicBezTo>
                  <a:pt x="240263" y="135041"/>
                  <a:pt x="240263" y="242387"/>
                  <a:pt x="239977" y="349734"/>
                </a:cubicBezTo>
                <a:cubicBezTo>
                  <a:pt x="239882" y="370880"/>
                  <a:pt x="232071" y="378023"/>
                  <a:pt x="210545" y="378023"/>
                </a:cubicBezTo>
                <a:cubicBezTo>
                  <a:pt x="149966" y="378119"/>
                  <a:pt x="89386" y="378023"/>
                  <a:pt x="28807" y="378023"/>
                </a:cubicBezTo>
                <a:cubicBezTo>
                  <a:pt x="6900" y="378023"/>
                  <a:pt x="42" y="371451"/>
                  <a:pt x="42" y="349734"/>
                </a:cubicBezTo>
                <a:cubicBezTo>
                  <a:pt x="42" y="295918"/>
                  <a:pt x="42" y="242292"/>
                  <a:pt x="42" y="188571"/>
                </a:cubicBezTo>
                <a:close/>
                <a:moveTo>
                  <a:pt x="192352" y="60650"/>
                </a:moveTo>
                <a:cubicBezTo>
                  <a:pt x="194828" y="60650"/>
                  <a:pt x="197400" y="60650"/>
                  <a:pt x="199877" y="60650"/>
                </a:cubicBezTo>
                <a:cubicBezTo>
                  <a:pt x="204449" y="54173"/>
                  <a:pt x="211878" y="47982"/>
                  <a:pt x="212926" y="40934"/>
                </a:cubicBezTo>
                <a:cubicBezTo>
                  <a:pt x="214260" y="31313"/>
                  <a:pt x="207116" y="24265"/>
                  <a:pt x="196448" y="24170"/>
                </a:cubicBezTo>
                <a:cubicBezTo>
                  <a:pt x="185685" y="24074"/>
                  <a:pt x="178636" y="30932"/>
                  <a:pt x="180065" y="40838"/>
                </a:cubicBezTo>
                <a:cubicBezTo>
                  <a:pt x="181112" y="47792"/>
                  <a:pt x="188066" y="53983"/>
                  <a:pt x="192352" y="60650"/>
                </a:cubicBezTo>
                <a:close/>
                <a:moveTo>
                  <a:pt x="200448" y="73414"/>
                </a:moveTo>
                <a:cubicBezTo>
                  <a:pt x="198067" y="73319"/>
                  <a:pt x="195686" y="73223"/>
                  <a:pt x="193209" y="73223"/>
                </a:cubicBezTo>
                <a:cubicBezTo>
                  <a:pt x="188637" y="79700"/>
                  <a:pt x="180446" y="86177"/>
                  <a:pt x="180541" y="92559"/>
                </a:cubicBezTo>
                <a:cubicBezTo>
                  <a:pt x="180636" y="98179"/>
                  <a:pt x="189018" y="106751"/>
                  <a:pt x="195305" y="108561"/>
                </a:cubicBezTo>
                <a:cubicBezTo>
                  <a:pt x="205401" y="111419"/>
                  <a:pt x="213688" y="103513"/>
                  <a:pt x="212735" y="93512"/>
                </a:cubicBezTo>
                <a:cubicBezTo>
                  <a:pt x="212068" y="86463"/>
                  <a:pt x="204830" y="80081"/>
                  <a:pt x="200448" y="73414"/>
                </a:cubicBez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98" name="Rectangle: Diagonal Corners Rounded 7">
            <a:extLst>
              <a:ext uri="{FF2B5EF4-FFF2-40B4-BE49-F238E27FC236}">
                <a16:creationId xmlns:a16="http://schemas.microsoft.com/office/drawing/2014/main" id="{E7857FC7-5716-8A82-4E16-F5F7113F566F}"/>
              </a:ext>
            </a:extLst>
          </p:cNvPr>
          <p:cNvSpPr/>
          <p:nvPr/>
        </p:nvSpPr>
        <p:spPr>
          <a:xfrm>
            <a:off x="4719765" y="5826897"/>
            <a:ext cx="2654916" cy="349553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Non-manifold mesh</a:t>
            </a:r>
            <a:endParaRPr lang="en-US" sz="1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Lora" pitchFamily="2" charset="0"/>
            </a:endParaRPr>
          </a:p>
        </p:txBody>
      </p:sp>
      <p:sp>
        <p:nvSpPr>
          <p:cNvPr id="99" name="Rectangle: Diagonal Corners Rounded 3">
            <a:extLst>
              <a:ext uri="{FF2B5EF4-FFF2-40B4-BE49-F238E27FC236}">
                <a16:creationId xmlns:a16="http://schemas.microsoft.com/office/drawing/2014/main" id="{74BADE04-2BEF-AD61-2CD0-A07FF942737A}"/>
              </a:ext>
            </a:extLst>
          </p:cNvPr>
          <p:cNvSpPr/>
          <p:nvPr/>
        </p:nvSpPr>
        <p:spPr>
          <a:xfrm>
            <a:off x="1876540" y="5826896"/>
            <a:ext cx="2654916" cy="349554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Minimize silver polygon</a:t>
            </a:r>
            <a:endParaRPr lang="en-US" sz="1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049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E519-99CD-8D2C-945B-856ECE0C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281001"/>
            <a:ext cx="8173033" cy="844537"/>
          </a:xfrm>
        </p:spPr>
        <p:txBody>
          <a:bodyPr/>
          <a:lstStyle/>
          <a:p>
            <a:r>
              <a:rPr lang="de-DE" dirty="0"/>
              <a:t>Dual </a:t>
            </a:r>
            <a:r>
              <a:rPr lang="de-DE" dirty="0" err="1"/>
              <a:t>Contouring</a:t>
            </a:r>
            <a:r>
              <a:rPr lang="de-DE" dirty="0"/>
              <a:t> </a:t>
            </a:r>
            <a:r>
              <a:rPr lang="de-DE" dirty="0" err="1"/>
              <a:t>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3D472-D0E2-7E44-20DA-E998D4F42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08" y="1418524"/>
            <a:ext cx="8131679" cy="426152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>
                <a:solidFill>
                  <a:schemeClr val="accent1"/>
                </a:solidFill>
              </a:rPr>
              <a:t>only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one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 err="1">
                <a:solidFill>
                  <a:schemeClr val="accent1"/>
                </a:solidFill>
              </a:rPr>
              <a:t>vertex</a:t>
            </a:r>
            <a:r>
              <a:rPr lang="de-DE" dirty="0"/>
              <a:t> per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leading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the </a:t>
            </a:r>
            <a:r>
              <a:rPr lang="de-DE" dirty="0">
                <a:solidFill>
                  <a:schemeClr val="accent1"/>
                </a:solidFill>
              </a:rPr>
              <a:t>non-</a:t>
            </a:r>
            <a:r>
              <a:rPr lang="de-DE" dirty="0" err="1">
                <a:solidFill>
                  <a:schemeClr val="accent1"/>
                </a:solidFill>
              </a:rPr>
              <a:t>manifold</a:t>
            </a:r>
            <a:r>
              <a:rPr lang="de-DE" dirty="0"/>
              <a:t>.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C7DA-ECBC-D949-805D-DA0572B88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8</a:t>
            </a:fld>
            <a:endParaRPr lang="de-DE">
              <a:cs typeface="Calibri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DF183-B786-663C-4900-B23902A98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/>
              <a:t>Parth Desai | High Integrity Systems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74CA9-BF44-206E-305B-D7F078345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26.10.2023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75241F-DAF3-002C-BA68-47A9B23547AF}"/>
              </a:ext>
            </a:extLst>
          </p:cNvPr>
          <p:cNvSpPr txBox="1"/>
          <p:nvPr/>
        </p:nvSpPr>
        <p:spPr>
          <a:xfrm>
            <a:off x="3051958" y="4257304"/>
            <a:ext cx="45719" cy="3266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endParaRPr lang="en-US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309BDD-46F0-8678-3767-843C0F711016}"/>
              </a:ext>
            </a:extLst>
          </p:cNvPr>
          <p:cNvSpPr txBox="1">
            <a:spLocks/>
          </p:cNvSpPr>
          <p:nvPr/>
        </p:nvSpPr>
        <p:spPr>
          <a:xfrm>
            <a:off x="544009" y="3717032"/>
            <a:ext cx="4460039" cy="2298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1pPr>
            <a:lvl2pPr marL="266700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2pPr>
            <a:lvl3pPr marL="542925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3pPr>
            <a:lvl4pPr marL="809625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4pPr>
            <a:lvl5pPr marL="1076325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Font typeface="Arial" pitchFamily="34" charset="0"/>
              <a:buNone/>
            </a:pPr>
            <a:endParaRPr lang="en-US" dirty="0"/>
          </a:p>
          <a:p>
            <a:pPr marL="0" lvl="1" indent="0">
              <a:lnSpc>
                <a:spcPct val="150000"/>
              </a:lnSpc>
              <a:buFont typeface="Arial" pitchFamily="34" charset="0"/>
              <a:buNone/>
            </a:pPr>
            <a:r>
              <a:rPr lang="en-US" dirty="0"/>
              <a:t> </a:t>
            </a:r>
          </a:p>
        </p:txBody>
      </p:sp>
      <p:pic>
        <p:nvPicPr>
          <p:cNvPr id="9" name="Picture 8" descr="A diagram of a triangle with lines and circles&#10;&#10;Description automatically generated with medium confidence">
            <a:extLst>
              <a:ext uri="{FF2B5EF4-FFF2-40B4-BE49-F238E27FC236}">
                <a16:creationId xmlns:a16="http://schemas.microsoft.com/office/drawing/2014/main" id="{BC51BDBA-8EDA-18AA-5367-49E903D442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9" b="4373"/>
          <a:stretch/>
        </p:blipFill>
        <p:spPr>
          <a:xfrm>
            <a:off x="2431859" y="1818590"/>
            <a:ext cx="4355976" cy="17419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083853-6993-06A9-C579-AF855170194B}"/>
              </a:ext>
            </a:extLst>
          </p:cNvPr>
          <p:cNvSpPr txBox="1"/>
          <p:nvPr/>
        </p:nvSpPr>
        <p:spPr>
          <a:xfrm>
            <a:off x="544009" y="3676561"/>
            <a:ext cx="8131679" cy="37253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66700" lvl="1" indent="-266700">
              <a:lnSpc>
                <a:spcPct val="150000"/>
              </a:lnSpc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</a:pPr>
            <a:r>
              <a:rPr lang="de-DE" dirty="0">
                <a:cs typeface="Calibri" pitchFamily="34" charset="0"/>
              </a:rPr>
              <a:t>Not </a:t>
            </a:r>
            <a:r>
              <a:rPr lang="de-DE" dirty="0" err="1">
                <a:cs typeface="Calibri" pitchFamily="34" charset="0"/>
              </a:rPr>
              <a:t>able</a:t>
            </a:r>
            <a:r>
              <a:rPr lang="de-DE" dirty="0">
                <a:cs typeface="Calibri" pitchFamily="34" charset="0"/>
              </a:rPr>
              <a:t> </a:t>
            </a:r>
            <a:r>
              <a:rPr lang="de-DE" dirty="0" err="1">
                <a:cs typeface="Calibri" pitchFamily="34" charset="0"/>
              </a:rPr>
              <a:t>to</a:t>
            </a:r>
            <a:r>
              <a:rPr lang="de-DE" dirty="0">
                <a:cs typeface="Calibri" pitchFamily="34" charset="0"/>
              </a:rPr>
              <a:t> </a:t>
            </a:r>
            <a:r>
              <a:rPr lang="de-DE" dirty="0" err="1">
                <a:cs typeface="Calibri" pitchFamily="34" charset="0"/>
              </a:rPr>
              <a:t>generate</a:t>
            </a:r>
            <a:r>
              <a:rPr lang="de-DE" dirty="0">
                <a:cs typeface="Calibri" pitchFamily="34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cs typeface="Calibri" pitchFamily="34" charset="0"/>
              </a:rPr>
              <a:t>thin</a:t>
            </a:r>
            <a:r>
              <a:rPr lang="de-DE" dirty="0">
                <a:solidFill>
                  <a:schemeClr val="accent1"/>
                </a:solidFill>
                <a:cs typeface="Calibri" pitchFamily="34" charset="0"/>
              </a:rPr>
              <a:t> </a:t>
            </a:r>
            <a:r>
              <a:rPr lang="de-DE" dirty="0" err="1">
                <a:solidFill>
                  <a:schemeClr val="accent1"/>
                </a:solidFill>
                <a:cs typeface="Calibri" pitchFamily="34" charset="0"/>
              </a:rPr>
              <a:t>features</a:t>
            </a:r>
            <a:r>
              <a:rPr lang="de-DE" dirty="0">
                <a:cs typeface="Calibri" pitchFamily="34" charset="0"/>
              </a:rPr>
              <a:t> </a:t>
            </a:r>
            <a:r>
              <a:rPr lang="de-DE" dirty="0" err="1">
                <a:cs typeface="Calibri" pitchFamily="34" charset="0"/>
              </a:rPr>
              <a:t>with</a:t>
            </a:r>
            <a:r>
              <a:rPr lang="de-DE" dirty="0">
                <a:cs typeface="Calibri" pitchFamily="34" charset="0"/>
              </a:rPr>
              <a:t> </a:t>
            </a:r>
            <a:r>
              <a:rPr lang="en-US" dirty="0">
                <a:cs typeface="Calibri" pitchFamily="34" charset="0"/>
              </a:rPr>
              <a:t>comparatively</a:t>
            </a:r>
            <a:r>
              <a:rPr lang="de-DE" dirty="0">
                <a:cs typeface="Calibri" pitchFamily="34" charset="0"/>
              </a:rPr>
              <a:t> </a:t>
            </a:r>
            <a:r>
              <a:rPr lang="de-DE" dirty="0" err="1">
                <a:cs typeface="Calibri" pitchFamily="34" charset="0"/>
              </a:rPr>
              <a:t>sparse</a:t>
            </a:r>
            <a:r>
              <a:rPr lang="de-DE" dirty="0">
                <a:cs typeface="Calibri" pitchFamily="34" charset="0"/>
              </a:rPr>
              <a:t> </a:t>
            </a:r>
            <a:r>
              <a:rPr lang="de-DE" dirty="0" err="1">
                <a:cs typeface="Calibri" pitchFamily="34" charset="0"/>
              </a:rPr>
              <a:t>mesh</a:t>
            </a:r>
            <a:r>
              <a:rPr lang="de-DE" dirty="0">
                <a:cs typeface="Calibri" pitchFamily="34" charset="0"/>
              </a:rPr>
              <a:t>.</a:t>
            </a:r>
            <a:endParaRPr lang="en-DE" dirty="0">
              <a:cs typeface="Calibri" pitchFamily="34" charset="0"/>
            </a:endParaRPr>
          </a:p>
        </p:txBody>
      </p:sp>
      <p:pic>
        <p:nvPicPr>
          <p:cNvPr id="14" name="Picture 13" descr="A blue grid with lines on it&#10;&#10;Description automatically generated">
            <a:extLst>
              <a:ext uri="{FF2B5EF4-FFF2-40B4-BE49-F238E27FC236}">
                <a16:creationId xmlns:a16="http://schemas.microsoft.com/office/drawing/2014/main" id="{9921D565-EF42-D65E-A2B3-3E8BFCFC9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022" y="4130587"/>
            <a:ext cx="2862975" cy="2251164"/>
          </a:xfrm>
          <a:prstGeom prst="rect">
            <a:avLst/>
          </a:prstGeom>
        </p:spPr>
      </p:pic>
      <p:pic>
        <p:nvPicPr>
          <p:cNvPr id="16" name="Picture 15" descr="A blue rectangular object with red green and blue lines&#10;&#10;Description automatically generated">
            <a:extLst>
              <a:ext uri="{FF2B5EF4-FFF2-40B4-BE49-F238E27FC236}">
                <a16:creationId xmlns:a16="http://schemas.microsoft.com/office/drawing/2014/main" id="{0C0584A5-D76C-79B4-F427-D0959A61DB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1"/>
          <a:stretch/>
        </p:blipFill>
        <p:spPr>
          <a:xfrm>
            <a:off x="1193436" y="4161827"/>
            <a:ext cx="3138118" cy="22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2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rawing of a circle with lines and dots&#10;&#10;Description automatically generated">
            <a:extLst>
              <a:ext uri="{FF2B5EF4-FFF2-40B4-BE49-F238E27FC236}">
                <a16:creationId xmlns:a16="http://schemas.microsoft.com/office/drawing/2014/main" id="{205CA486-0DA9-A925-0D14-BB0217045E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0817" b="41046"/>
          <a:stretch/>
        </p:blipFill>
        <p:spPr>
          <a:xfrm>
            <a:off x="4716463" y="757314"/>
            <a:ext cx="3772693" cy="3363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C4E519-99CD-8D2C-945B-856ECE0C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281001"/>
            <a:ext cx="8173033" cy="844537"/>
          </a:xfrm>
        </p:spPr>
        <p:txBody>
          <a:bodyPr/>
          <a:lstStyle/>
          <a:p>
            <a:r>
              <a:rPr lang="de-DE" dirty="0"/>
              <a:t>Dual Marching Cubes </a:t>
            </a:r>
            <a:r>
              <a:rPr lang="de-DE" sz="2400" dirty="0"/>
              <a:t>(DMC)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3D472-D0E2-7E44-20DA-E998D4F42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09" y="1418524"/>
            <a:ext cx="4199392" cy="2298508"/>
          </a:xfrm>
        </p:spPr>
        <p:txBody>
          <a:bodyPr/>
          <a:lstStyle/>
          <a:p>
            <a:pPr lvl="1" algn="just">
              <a:lnSpc>
                <a:spcPct val="150000"/>
              </a:lnSpc>
            </a:pPr>
            <a:r>
              <a:rPr lang="en-GB" dirty="0">
                <a:latin typeface="Calibri" panose="020F0502020204030204" pitchFamily="34" charset="0"/>
                <a:cs typeface="Times New Roman" panose="02020603050405020304" pitchFamily="18" charset="0"/>
              </a:rPr>
              <a:t>Combines </a:t>
            </a:r>
            <a:r>
              <a:rPr lang="en-GB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strengths</a:t>
            </a:r>
            <a:r>
              <a:rPr lang="en-GB" dirty="0">
                <a:latin typeface="Calibri" panose="020F0502020204030204" pitchFamily="34" charset="0"/>
                <a:cs typeface="Times New Roman" panose="02020603050405020304" pitchFamily="18" charset="0"/>
              </a:rPr>
              <a:t> of Dual Contouring and Marching Cubes.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Uses the vertices generated by DC. 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Construct the dual grid.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MC applied on this dual grid.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4C7DA-ECBC-D949-805D-DA0572B88F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9</a:t>
            </a:fld>
            <a:endParaRPr lang="de-DE">
              <a:cs typeface="Calibri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DF183-B786-663C-4900-B23902A98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/>
              <a:t>Parth Desai | High Integrity Systems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74CA9-BF44-206E-305B-D7F078345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>
                <a:cs typeface="Calibri" pitchFamily="34" charset="0"/>
              </a:rPr>
              <a:t>Datum 26.10.2023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75241F-DAF3-002C-BA68-47A9B23547AF}"/>
              </a:ext>
            </a:extLst>
          </p:cNvPr>
          <p:cNvSpPr txBox="1"/>
          <p:nvPr/>
        </p:nvSpPr>
        <p:spPr>
          <a:xfrm>
            <a:off x="3051958" y="4257304"/>
            <a:ext cx="45719" cy="3266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endParaRPr lang="en-US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309BDD-46F0-8678-3767-843C0F711016}"/>
              </a:ext>
            </a:extLst>
          </p:cNvPr>
          <p:cNvSpPr txBox="1">
            <a:spLocks/>
          </p:cNvSpPr>
          <p:nvPr/>
        </p:nvSpPr>
        <p:spPr>
          <a:xfrm>
            <a:off x="544009" y="3717032"/>
            <a:ext cx="4460039" cy="2298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1pPr>
            <a:lvl2pPr marL="266700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2pPr>
            <a:lvl3pPr marL="542925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3pPr>
            <a:lvl4pPr marL="809625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4pPr>
            <a:lvl5pPr marL="1076325" indent="-266700" algn="l" defTabSz="914400" rtl="0" eaLnBrk="1" latinLnBrk="0" hangingPunct="1">
              <a:spcBef>
                <a:spcPct val="20000"/>
              </a:spcBef>
              <a:buClr>
                <a:srgbClr val="2D89CC"/>
              </a:buClr>
              <a:buSzPct val="100000"/>
              <a:buFont typeface="Arial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Font typeface="Arial" pitchFamily="34" charset="0"/>
              <a:buNone/>
            </a:pPr>
            <a:endParaRPr lang="en-US" dirty="0"/>
          </a:p>
          <a:p>
            <a:pPr marL="0" lvl="1" indent="0">
              <a:lnSpc>
                <a:spcPct val="150000"/>
              </a:lnSpc>
              <a:buFont typeface="Arial" pitchFamily="34" charset="0"/>
              <a:buNone/>
            </a:pPr>
            <a:r>
              <a:rPr lang="en-US" dirty="0"/>
              <a:t>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889AA8-B8A8-634D-5A40-1A07C371C849}"/>
              </a:ext>
            </a:extLst>
          </p:cNvPr>
          <p:cNvGrpSpPr/>
          <p:nvPr/>
        </p:nvGrpSpPr>
        <p:grpSpPr>
          <a:xfrm>
            <a:off x="542454" y="4254604"/>
            <a:ext cx="8131678" cy="1982707"/>
            <a:chOff x="1073347" y="1673100"/>
            <a:chExt cx="10459729" cy="4240723"/>
          </a:xfrm>
          <a:effectLst>
            <a:outerShdw blurRad="50800" dist="50800" dir="5400000" algn="ctr" rotWithShape="0">
              <a:srgbClr val="000000">
                <a:alpha val="23000"/>
              </a:srgbClr>
            </a:outerShdw>
          </a:effectLst>
        </p:grpSpPr>
        <p:sp>
          <p:nvSpPr>
            <p:cNvPr id="77" name="Rectangle: Diagonal Corners Snipped 2">
              <a:extLst>
                <a:ext uri="{FF2B5EF4-FFF2-40B4-BE49-F238E27FC236}">
                  <a16:creationId xmlns:a16="http://schemas.microsoft.com/office/drawing/2014/main" id="{8A9B7BD9-CE82-BABC-B9A1-F3AA2338FE3F}"/>
                </a:ext>
              </a:extLst>
            </p:cNvPr>
            <p:cNvSpPr/>
            <p:nvPr/>
          </p:nvSpPr>
          <p:spPr>
            <a:xfrm>
              <a:off x="1073347" y="1673100"/>
              <a:ext cx="10459729" cy="4240723"/>
            </a:xfrm>
            <a:prstGeom prst="snip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endParaRPr>
            </a:p>
          </p:txBody>
        </p:sp>
        <p:sp>
          <p:nvSpPr>
            <p:cNvPr id="78" name="Rectangle: Diagonal Corners Rounded 1">
              <a:extLst>
                <a:ext uri="{FF2B5EF4-FFF2-40B4-BE49-F238E27FC236}">
                  <a16:creationId xmlns:a16="http://schemas.microsoft.com/office/drawing/2014/main" id="{BD8E04D3-0667-56EC-702C-1858B3E85134}"/>
                </a:ext>
              </a:extLst>
            </p:cNvPr>
            <p:cNvSpPr/>
            <p:nvPr/>
          </p:nvSpPr>
          <p:spPr>
            <a:xfrm>
              <a:off x="2789374" y="3074655"/>
              <a:ext cx="3415003" cy="716955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Sharp &amp; thin features</a:t>
              </a:r>
            </a:p>
          </p:txBody>
        </p:sp>
        <p:sp>
          <p:nvSpPr>
            <p:cNvPr id="79" name="Rectangle: Diagonal Corners Rounded 3">
              <a:extLst>
                <a:ext uri="{FF2B5EF4-FFF2-40B4-BE49-F238E27FC236}">
                  <a16:creationId xmlns:a16="http://schemas.microsoft.com/office/drawing/2014/main" id="{F15CE5AE-06D0-2EF8-9233-B147CAA42A17}"/>
                </a:ext>
              </a:extLst>
            </p:cNvPr>
            <p:cNvSpPr/>
            <p:nvPr/>
          </p:nvSpPr>
          <p:spPr>
            <a:xfrm>
              <a:off x="2789374" y="4044442"/>
              <a:ext cx="3415003" cy="747645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Manifold mesh</a:t>
              </a:r>
            </a:p>
          </p:txBody>
        </p:sp>
        <p:sp>
          <p:nvSpPr>
            <p:cNvPr id="82" name="Rectangle: Diagonal Corners Rounded 6">
              <a:extLst>
                <a:ext uri="{FF2B5EF4-FFF2-40B4-BE49-F238E27FC236}">
                  <a16:creationId xmlns:a16="http://schemas.microsoft.com/office/drawing/2014/main" id="{3EDE6D54-C494-5C6B-FDFF-C9E9AA28B070}"/>
                </a:ext>
              </a:extLst>
            </p:cNvPr>
            <p:cNvSpPr/>
            <p:nvPr/>
          </p:nvSpPr>
          <p:spPr>
            <a:xfrm>
              <a:off x="6442350" y="3074653"/>
              <a:ext cx="3415003" cy="716955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Hard to implement</a:t>
              </a:r>
            </a:p>
          </p:txBody>
        </p:sp>
        <p:sp>
          <p:nvSpPr>
            <p:cNvPr id="83" name="Rectangle: Diagonal Corners Rounded 7">
              <a:extLst>
                <a:ext uri="{FF2B5EF4-FFF2-40B4-BE49-F238E27FC236}">
                  <a16:creationId xmlns:a16="http://schemas.microsoft.com/office/drawing/2014/main" id="{ED45379C-8DAB-D388-6342-CDB4495D76D0}"/>
                </a:ext>
              </a:extLst>
            </p:cNvPr>
            <p:cNvSpPr/>
            <p:nvPr/>
          </p:nvSpPr>
          <p:spPr>
            <a:xfrm>
              <a:off x="6454921" y="4033412"/>
              <a:ext cx="3415003" cy="747643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Computational intensity</a:t>
              </a:r>
            </a:p>
          </p:txBody>
        </p:sp>
        <p:sp>
          <p:nvSpPr>
            <p:cNvPr id="86" name="Rectangle: Diagonal Corners Rounded 10">
              <a:extLst>
                <a:ext uri="{FF2B5EF4-FFF2-40B4-BE49-F238E27FC236}">
                  <a16:creationId xmlns:a16="http://schemas.microsoft.com/office/drawing/2014/main" id="{099A7A51-8233-90B2-93FB-7CAE906DFAD2}"/>
                </a:ext>
              </a:extLst>
            </p:cNvPr>
            <p:cNvSpPr/>
            <p:nvPr/>
          </p:nvSpPr>
          <p:spPr>
            <a:xfrm>
              <a:off x="2785173" y="2001767"/>
              <a:ext cx="3377465" cy="789948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endParaRPr>
            </a:p>
          </p:txBody>
        </p:sp>
        <p:sp>
          <p:nvSpPr>
            <p:cNvPr id="87" name="Rectangle: Diagonal Corners Rounded 11">
              <a:extLst>
                <a:ext uri="{FF2B5EF4-FFF2-40B4-BE49-F238E27FC236}">
                  <a16:creationId xmlns:a16="http://schemas.microsoft.com/office/drawing/2014/main" id="{0FE3FF5A-C8B0-4251-7648-C9501972A741}"/>
                </a:ext>
              </a:extLst>
            </p:cNvPr>
            <p:cNvSpPr/>
            <p:nvPr/>
          </p:nvSpPr>
          <p:spPr>
            <a:xfrm>
              <a:off x="6477000" y="1999534"/>
              <a:ext cx="3415003" cy="789948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1483028-66DA-022F-F411-AF6487558FB0}"/>
                </a:ext>
              </a:extLst>
            </p:cNvPr>
            <p:cNvGrpSpPr/>
            <p:nvPr/>
          </p:nvGrpSpPr>
          <p:grpSpPr>
            <a:xfrm>
              <a:off x="5165616" y="2062067"/>
              <a:ext cx="461681" cy="520982"/>
              <a:chOff x="4353615" y="1630637"/>
              <a:chExt cx="921995" cy="1040425"/>
            </a:xfrm>
            <a:solidFill>
              <a:schemeClr val="tx2"/>
            </a:solidFill>
          </p:grpSpPr>
          <p:sp>
            <p:nvSpPr>
              <p:cNvPr id="94" name="Freeform: Shape 13">
                <a:extLst>
                  <a:ext uri="{FF2B5EF4-FFF2-40B4-BE49-F238E27FC236}">
                    <a16:creationId xmlns:a16="http://schemas.microsoft.com/office/drawing/2014/main" id="{2DCE2E2D-E60B-653F-2A73-26F00F2606E3}"/>
                  </a:ext>
                </a:extLst>
              </p:cNvPr>
              <p:cNvSpPr/>
              <p:nvPr/>
            </p:nvSpPr>
            <p:spPr>
              <a:xfrm>
                <a:off x="4707583" y="1630637"/>
                <a:ext cx="568027" cy="1040425"/>
              </a:xfrm>
              <a:custGeom>
                <a:avLst/>
                <a:gdLst>
                  <a:gd name="connsiteX0" fmla="*/ 493787 w 554423"/>
                  <a:gd name="connsiteY0" fmla="*/ 435404 h 744765"/>
                  <a:gd name="connsiteX1" fmla="*/ 528459 w 554423"/>
                  <a:gd name="connsiteY1" fmla="*/ 501508 h 744765"/>
                  <a:gd name="connsiteX2" fmla="*/ 479405 w 554423"/>
                  <a:gd name="connsiteY2" fmla="*/ 551609 h 744765"/>
                  <a:gd name="connsiteX3" fmla="*/ 496931 w 554423"/>
                  <a:gd name="connsiteY3" fmla="*/ 611521 h 744765"/>
                  <a:gd name="connsiteX4" fmla="*/ 453878 w 554423"/>
                  <a:gd name="connsiteY4" fmla="*/ 656384 h 744765"/>
                  <a:gd name="connsiteX5" fmla="*/ 457878 w 554423"/>
                  <a:gd name="connsiteY5" fmla="*/ 685150 h 744765"/>
                  <a:gd name="connsiteX6" fmla="*/ 401109 w 554423"/>
                  <a:gd name="connsiteY6" fmla="*/ 744395 h 744765"/>
                  <a:gd name="connsiteX7" fmla="*/ 24777 w 554423"/>
                  <a:gd name="connsiteY7" fmla="*/ 744490 h 744765"/>
                  <a:gd name="connsiteX8" fmla="*/ 678 w 554423"/>
                  <a:gd name="connsiteY8" fmla="*/ 716201 h 744765"/>
                  <a:gd name="connsiteX9" fmla="*/ 11 w 554423"/>
                  <a:gd name="connsiteY9" fmla="*/ 402067 h 744765"/>
                  <a:gd name="connsiteX10" fmla="*/ 18776 w 554423"/>
                  <a:gd name="connsiteY10" fmla="*/ 340154 h 744765"/>
                  <a:gd name="connsiteX11" fmla="*/ 155078 w 554423"/>
                  <a:gd name="connsiteY11" fmla="*/ 149654 h 744765"/>
                  <a:gd name="connsiteX12" fmla="*/ 178605 w 554423"/>
                  <a:gd name="connsiteY12" fmla="*/ 75264 h 744765"/>
                  <a:gd name="connsiteX13" fmla="*/ 179653 w 554423"/>
                  <a:gd name="connsiteY13" fmla="*/ 32211 h 744765"/>
                  <a:gd name="connsiteX14" fmla="*/ 223182 w 554423"/>
                  <a:gd name="connsiteY14" fmla="*/ 2683 h 744765"/>
                  <a:gd name="connsiteX15" fmla="*/ 282618 w 554423"/>
                  <a:gd name="connsiteY15" fmla="*/ 65834 h 744765"/>
                  <a:gd name="connsiteX16" fmla="*/ 274236 w 554423"/>
                  <a:gd name="connsiteY16" fmla="*/ 213567 h 744765"/>
                  <a:gd name="connsiteX17" fmla="*/ 263568 w 554423"/>
                  <a:gd name="connsiteY17" fmla="*/ 275956 h 744765"/>
                  <a:gd name="connsiteX18" fmla="*/ 289000 w 554423"/>
                  <a:gd name="connsiteY18" fmla="*/ 301197 h 744765"/>
                  <a:gd name="connsiteX19" fmla="*/ 486739 w 554423"/>
                  <a:gd name="connsiteY19" fmla="*/ 301292 h 744765"/>
                  <a:gd name="connsiteX20" fmla="*/ 546366 w 554423"/>
                  <a:gd name="connsiteY20" fmla="*/ 337106 h 744765"/>
                  <a:gd name="connsiteX21" fmla="*/ 543698 w 554423"/>
                  <a:gd name="connsiteY21" fmla="*/ 403876 h 744765"/>
                  <a:gd name="connsiteX22" fmla="*/ 493787 w 554423"/>
                  <a:gd name="connsiteY22" fmla="*/ 435404 h 74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54423" h="744765">
                    <a:moveTo>
                      <a:pt x="493787" y="435404"/>
                    </a:moveTo>
                    <a:cubicBezTo>
                      <a:pt x="519600" y="451406"/>
                      <a:pt x="533221" y="472266"/>
                      <a:pt x="528459" y="501508"/>
                    </a:cubicBezTo>
                    <a:cubicBezTo>
                      <a:pt x="524077" y="528559"/>
                      <a:pt x="506741" y="544275"/>
                      <a:pt x="479405" y="551609"/>
                    </a:cubicBezTo>
                    <a:cubicBezTo>
                      <a:pt x="493025" y="569611"/>
                      <a:pt x="503217" y="588376"/>
                      <a:pt x="496931" y="611521"/>
                    </a:cubicBezTo>
                    <a:cubicBezTo>
                      <a:pt x="490739" y="634477"/>
                      <a:pt x="475785" y="648955"/>
                      <a:pt x="453878" y="656384"/>
                    </a:cubicBezTo>
                    <a:cubicBezTo>
                      <a:pt x="455307" y="666481"/>
                      <a:pt x="457783" y="675815"/>
                      <a:pt x="457878" y="685150"/>
                    </a:cubicBezTo>
                    <a:cubicBezTo>
                      <a:pt x="458069" y="717154"/>
                      <a:pt x="432923" y="744205"/>
                      <a:pt x="401109" y="744395"/>
                    </a:cubicBezTo>
                    <a:cubicBezTo>
                      <a:pt x="275665" y="744967"/>
                      <a:pt x="150221" y="744776"/>
                      <a:pt x="24777" y="744490"/>
                    </a:cubicBezTo>
                    <a:cubicBezTo>
                      <a:pt x="7346" y="744490"/>
                      <a:pt x="678" y="736204"/>
                      <a:pt x="678" y="716201"/>
                    </a:cubicBezTo>
                    <a:cubicBezTo>
                      <a:pt x="583" y="611521"/>
                      <a:pt x="1249" y="506746"/>
                      <a:pt x="11" y="402067"/>
                    </a:cubicBezTo>
                    <a:cubicBezTo>
                      <a:pt x="-274" y="378445"/>
                      <a:pt x="4869" y="359204"/>
                      <a:pt x="18776" y="340154"/>
                    </a:cubicBezTo>
                    <a:cubicBezTo>
                      <a:pt x="64782" y="277099"/>
                      <a:pt x="108882" y="212614"/>
                      <a:pt x="155078" y="149654"/>
                    </a:cubicBezTo>
                    <a:cubicBezTo>
                      <a:pt x="171747" y="126889"/>
                      <a:pt x="177653" y="102220"/>
                      <a:pt x="178605" y="75264"/>
                    </a:cubicBezTo>
                    <a:cubicBezTo>
                      <a:pt x="179082" y="60881"/>
                      <a:pt x="178510" y="46498"/>
                      <a:pt x="179653" y="32211"/>
                    </a:cubicBezTo>
                    <a:cubicBezTo>
                      <a:pt x="181939" y="4588"/>
                      <a:pt x="196798" y="-5318"/>
                      <a:pt x="223182" y="2683"/>
                    </a:cubicBezTo>
                    <a:cubicBezTo>
                      <a:pt x="254996" y="12399"/>
                      <a:pt x="273950" y="34592"/>
                      <a:pt x="282618" y="65834"/>
                    </a:cubicBezTo>
                    <a:cubicBezTo>
                      <a:pt x="296620" y="115936"/>
                      <a:pt x="285761" y="164704"/>
                      <a:pt x="274236" y="213567"/>
                    </a:cubicBezTo>
                    <a:cubicBezTo>
                      <a:pt x="269378" y="234046"/>
                      <a:pt x="264997" y="255001"/>
                      <a:pt x="263568" y="275956"/>
                    </a:cubicBezTo>
                    <a:cubicBezTo>
                      <a:pt x="262235" y="296339"/>
                      <a:pt x="268807" y="301197"/>
                      <a:pt x="289000" y="301197"/>
                    </a:cubicBezTo>
                    <a:cubicBezTo>
                      <a:pt x="354913" y="301197"/>
                      <a:pt x="420826" y="301102"/>
                      <a:pt x="486739" y="301292"/>
                    </a:cubicBezTo>
                    <a:cubicBezTo>
                      <a:pt x="513504" y="301387"/>
                      <a:pt x="533888" y="313484"/>
                      <a:pt x="546366" y="337106"/>
                    </a:cubicBezTo>
                    <a:cubicBezTo>
                      <a:pt x="558272" y="359585"/>
                      <a:pt x="556652" y="382350"/>
                      <a:pt x="543698" y="403876"/>
                    </a:cubicBezTo>
                    <a:cubicBezTo>
                      <a:pt x="532745" y="421688"/>
                      <a:pt x="515219" y="430261"/>
                      <a:pt x="493787" y="435404"/>
                    </a:cubicBezTo>
                    <a:close/>
                  </a:path>
                </a:pathLst>
              </a:custGeom>
              <a:solidFill>
                <a:srgbClr val="92D0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endParaRPr>
              </a:p>
            </p:txBody>
          </p:sp>
          <p:sp>
            <p:nvSpPr>
              <p:cNvPr id="95" name="Freeform: Shape 14">
                <a:extLst>
                  <a:ext uri="{FF2B5EF4-FFF2-40B4-BE49-F238E27FC236}">
                    <a16:creationId xmlns:a16="http://schemas.microsoft.com/office/drawing/2014/main" id="{45DF95B7-3FDB-354E-CEE1-4C99CA4DF38C}"/>
                  </a:ext>
                </a:extLst>
              </p:cNvPr>
              <p:cNvSpPr/>
              <p:nvPr/>
            </p:nvSpPr>
            <p:spPr>
              <a:xfrm>
                <a:off x="4353615" y="2067886"/>
                <a:ext cx="314213" cy="603176"/>
              </a:xfrm>
              <a:custGeom>
                <a:avLst/>
                <a:gdLst>
                  <a:gd name="connsiteX0" fmla="*/ 42 w 240224"/>
                  <a:gd name="connsiteY0" fmla="*/ 188571 h 378065"/>
                  <a:gd name="connsiteX1" fmla="*/ 42 w 240224"/>
                  <a:gd name="connsiteY1" fmla="*/ 29123 h 378065"/>
                  <a:gd name="connsiteX2" fmla="*/ 29189 w 240224"/>
                  <a:gd name="connsiteY2" fmla="*/ 71 h 378065"/>
                  <a:gd name="connsiteX3" fmla="*/ 212545 w 240224"/>
                  <a:gd name="connsiteY3" fmla="*/ 71 h 378065"/>
                  <a:gd name="connsiteX4" fmla="*/ 240167 w 240224"/>
                  <a:gd name="connsiteY4" fmla="*/ 27694 h 378065"/>
                  <a:gd name="connsiteX5" fmla="*/ 239977 w 240224"/>
                  <a:gd name="connsiteY5" fmla="*/ 349734 h 378065"/>
                  <a:gd name="connsiteX6" fmla="*/ 210545 w 240224"/>
                  <a:gd name="connsiteY6" fmla="*/ 378023 h 378065"/>
                  <a:gd name="connsiteX7" fmla="*/ 28807 w 240224"/>
                  <a:gd name="connsiteY7" fmla="*/ 378023 h 378065"/>
                  <a:gd name="connsiteX8" fmla="*/ 42 w 240224"/>
                  <a:gd name="connsiteY8" fmla="*/ 349734 h 378065"/>
                  <a:gd name="connsiteX9" fmla="*/ 42 w 240224"/>
                  <a:gd name="connsiteY9" fmla="*/ 188571 h 378065"/>
                  <a:gd name="connsiteX10" fmla="*/ 192352 w 240224"/>
                  <a:gd name="connsiteY10" fmla="*/ 60650 h 378065"/>
                  <a:gd name="connsiteX11" fmla="*/ 199877 w 240224"/>
                  <a:gd name="connsiteY11" fmla="*/ 60650 h 378065"/>
                  <a:gd name="connsiteX12" fmla="*/ 212926 w 240224"/>
                  <a:gd name="connsiteY12" fmla="*/ 40934 h 378065"/>
                  <a:gd name="connsiteX13" fmla="*/ 196448 w 240224"/>
                  <a:gd name="connsiteY13" fmla="*/ 24170 h 378065"/>
                  <a:gd name="connsiteX14" fmla="*/ 180065 w 240224"/>
                  <a:gd name="connsiteY14" fmla="*/ 40838 h 378065"/>
                  <a:gd name="connsiteX15" fmla="*/ 192352 w 240224"/>
                  <a:gd name="connsiteY15" fmla="*/ 60650 h 378065"/>
                  <a:gd name="connsiteX16" fmla="*/ 200448 w 240224"/>
                  <a:gd name="connsiteY16" fmla="*/ 73414 h 378065"/>
                  <a:gd name="connsiteX17" fmla="*/ 193209 w 240224"/>
                  <a:gd name="connsiteY17" fmla="*/ 73223 h 378065"/>
                  <a:gd name="connsiteX18" fmla="*/ 180541 w 240224"/>
                  <a:gd name="connsiteY18" fmla="*/ 92559 h 378065"/>
                  <a:gd name="connsiteX19" fmla="*/ 195305 w 240224"/>
                  <a:gd name="connsiteY19" fmla="*/ 108561 h 378065"/>
                  <a:gd name="connsiteX20" fmla="*/ 212735 w 240224"/>
                  <a:gd name="connsiteY20" fmla="*/ 93512 h 378065"/>
                  <a:gd name="connsiteX21" fmla="*/ 200448 w 240224"/>
                  <a:gd name="connsiteY21" fmla="*/ 73414 h 378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40224" h="378065">
                    <a:moveTo>
                      <a:pt x="42" y="188571"/>
                    </a:moveTo>
                    <a:cubicBezTo>
                      <a:pt x="42" y="135422"/>
                      <a:pt x="-53" y="82272"/>
                      <a:pt x="42" y="29123"/>
                    </a:cubicBezTo>
                    <a:cubicBezTo>
                      <a:pt x="42" y="5501"/>
                      <a:pt x="5566" y="71"/>
                      <a:pt x="29189" y="71"/>
                    </a:cubicBezTo>
                    <a:cubicBezTo>
                      <a:pt x="90339" y="-24"/>
                      <a:pt x="151394" y="-24"/>
                      <a:pt x="212545" y="71"/>
                    </a:cubicBezTo>
                    <a:cubicBezTo>
                      <a:pt x="233405" y="71"/>
                      <a:pt x="240167" y="6453"/>
                      <a:pt x="240167" y="27694"/>
                    </a:cubicBezTo>
                    <a:cubicBezTo>
                      <a:pt x="240263" y="135041"/>
                      <a:pt x="240263" y="242387"/>
                      <a:pt x="239977" y="349734"/>
                    </a:cubicBezTo>
                    <a:cubicBezTo>
                      <a:pt x="239882" y="370880"/>
                      <a:pt x="232071" y="378023"/>
                      <a:pt x="210545" y="378023"/>
                    </a:cubicBezTo>
                    <a:cubicBezTo>
                      <a:pt x="149966" y="378119"/>
                      <a:pt x="89386" y="378023"/>
                      <a:pt x="28807" y="378023"/>
                    </a:cubicBezTo>
                    <a:cubicBezTo>
                      <a:pt x="6900" y="378023"/>
                      <a:pt x="42" y="371451"/>
                      <a:pt x="42" y="349734"/>
                    </a:cubicBezTo>
                    <a:cubicBezTo>
                      <a:pt x="42" y="295918"/>
                      <a:pt x="42" y="242292"/>
                      <a:pt x="42" y="188571"/>
                    </a:cubicBezTo>
                    <a:close/>
                    <a:moveTo>
                      <a:pt x="192352" y="60650"/>
                    </a:moveTo>
                    <a:cubicBezTo>
                      <a:pt x="194828" y="60650"/>
                      <a:pt x="197400" y="60650"/>
                      <a:pt x="199877" y="60650"/>
                    </a:cubicBezTo>
                    <a:cubicBezTo>
                      <a:pt x="204449" y="54173"/>
                      <a:pt x="211878" y="47982"/>
                      <a:pt x="212926" y="40934"/>
                    </a:cubicBezTo>
                    <a:cubicBezTo>
                      <a:pt x="214260" y="31313"/>
                      <a:pt x="207116" y="24265"/>
                      <a:pt x="196448" y="24170"/>
                    </a:cubicBezTo>
                    <a:cubicBezTo>
                      <a:pt x="185685" y="24074"/>
                      <a:pt x="178636" y="30932"/>
                      <a:pt x="180065" y="40838"/>
                    </a:cubicBezTo>
                    <a:cubicBezTo>
                      <a:pt x="181112" y="47792"/>
                      <a:pt x="188066" y="53983"/>
                      <a:pt x="192352" y="60650"/>
                    </a:cubicBezTo>
                    <a:close/>
                    <a:moveTo>
                      <a:pt x="200448" y="73414"/>
                    </a:moveTo>
                    <a:cubicBezTo>
                      <a:pt x="198067" y="73319"/>
                      <a:pt x="195686" y="73223"/>
                      <a:pt x="193209" y="73223"/>
                    </a:cubicBezTo>
                    <a:cubicBezTo>
                      <a:pt x="188637" y="79700"/>
                      <a:pt x="180446" y="86177"/>
                      <a:pt x="180541" y="92559"/>
                    </a:cubicBezTo>
                    <a:cubicBezTo>
                      <a:pt x="180636" y="98179"/>
                      <a:pt x="189018" y="106751"/>
                      <a:pt x="195305" y="108561"/>
                    </a:cubicBezTo>
                    <a:cubicBezTo>
                      <a:pt x="205401" y="111419"/>
                      <a:pt x="213688" y="103513"/>
                      <a:pt x="212735" y="93512"/>
                    </a:cubicBezTo>
                    <a:cubicBezTo>
                      <a:pt x="212068" y="86463"/>
                      <a:pt x="204830" y="80081"/>
                      <a:pt x="200448" y="73414"/>
                    </a:cubicBezTo>
                    <a:close/>
                  </a:path>
                </a:pathLst>
              </a:custGeom>
              <a:solidFill>
                <a:srgbClr val="92D0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E1236E3-886E-AE04-F154-F5646C9F88C3}"/>
                </a:ext>
              </a:extLst>
            </p:cNvPr>
            <p:cNvSpPr txBox="1"/>
            <p:nvPr/>
          </p:nvSpPr>
          <p:spPr>
            <a:xfrm>
              <a:off x="7659974" y="2044698"/>
              <a:ext cx="1049055" cy="7899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Cons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2FAAC7B-BEEC-3148-7474-455B53386C05}"/>
                </a:ext>
              </a:extLst>
            </p:cNvPr>
            <p:cNvSpPr txBox="1"/>
            <p:nvPr/>
          </p:nvSpPr>
          <p:spPr>
            <a:xfrm>
              <a:off x="4058248" y="2062066"/>
              <a:ext cx="987070" cy="7899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</a:rPr>
                <a:t>Pros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endParaRPr>
            </a:p>
          </p:txBody>
        </p:sp>
      </p:grpSp>
      <p:sp>
        <p:nvSpPr>
          <p:cNvPr id="96" name="Freeform: Shape 13">
            <a:extLst>
              <a:ext uri="{FF2B5EF4-FFF2-40B4-BE49-F238E27FC236}">
                <a16:creationId xmlns:a16="http://schemas.microsoft.com/office/drawing/2014/main" id="{06D3F919-0345-32F7-2D0D-99F8BF749BEC}"/>
              </a:ext>
            </a:extLst>
          </p:cNvPr>
          <p:cNvSpPr/>
          <p:nvPr/>
        </p:nvSpPr>
        <p:spPr>
          <a:xfrm rot="10800000">
            <a:off x="5022730" y="4462466"/>
            <a:ext cx="210219" cy="242930"/>
          </a:xfrm>
          <a:custGeom>
            <a:avLst/>
            <a:gdLst>
              <a:gd name="connsiteX0" fmla="*/ 493787 w 554423"/>
              <a:gd name="connsiteY0" fmla="*/ 435404 h 744765"/>
              <a:gd name="connsiteX1" fmla="*/ 528459 w 554423"/>
              <a:gd name="connsiteY1" fmla="*/ 501508 h 744765"/>
              <a:gd name="connsiteX2" fmla="*/ 479405 w 554423"/>
              <a:gd name="connsiteY2" fmla="*/ 551609 h 744765"/>
              <a:gd name="connsiteX3" fmla="*/ 496931 w 554423"/>
              <a:gd name="connsiteY3" fmla="*/ 611521 h 744765"/>
              <a:gd name="connsiteX4" fmla="*/ 453878 w 554423"/>
              <a:gd name="connsiteY4" fmla="*/ 656384 h 744765"/>
              <a:gd name="connsiteX5" fmla="*/ 457878 w 554423"/>
              <a:gd name="connsiteY5" fmla="*/ 685150 h 744765"/>
              <a:gd name="connsiteX6" fmla="*/ 401109 w 554423"/>
              <a:gd name="connsiteY6" fmla="*/ 744395 h 744765"/>
              <a:gd name="connsiteX7" fmla="*/ 24777 w 554423"/>
              <a:gd name="connsiteY7" fmla="*/ 744490 h 744765"/>
              <a:gd name="connsiteX8" fmla="*/ 678 w 554423"/>
              <a:gd name="connsiteY8" fmla="*/ 716201 h 744765"/>
              <a:gd name="connsiteX9" fmla="*/ 11 w 554423"/>
              <a:gd name="connsiteY9" fmla="*/ 402067 h 744765"/>
              <a:gd name="connsiteX10" fmla="*/ 18776 w 554423"/>
              <a:gd name="connsiteY10" fmla="*/ 340154 h 744765"/>
              <a:gd name="connsiteX11" fmla="*/ 155078 w 554423"/>
              <a:gd name="connsiteY11" fmla="*/ 149654 h 744765"/>
              <a:gd name="connsiteX12" fmla="*/ 178605 w 554423"/>
              <a:gd name="connsiteY12" fmla="*/ 75264 h 744765"/>
              <a:gd name="connsiteX13" fmla="*/ 179653 w 554423"/>
              <a:gd name="connsiteY13" fmla="*/ 32211 h 744765"/>
              <a:gd name="connsiteX14" fmla="*/ 223182 w 554423"/>
              <a:gd name="connsiteY14" fmla="*/ 2683 h 744765"/>
              <a:gd name="connsiteX15" fmla="*/ 282618 w 554423"/>
              <a:gd name="connsiteY15" fmla="*/ 65834 h 744765"/>
              <a:gd name="connsiteX16" fmla="*/ 274236 w 554423"/>
              <a:gd name="connsiteY16" fmla="*/ 213567 h 744765"/>
              <a:gd name="connsiteX17" fmla="*/ 263568 w 554423"/>
              <a:gd name="connsiteY17" fmla="*/ 275956 h 744765"/>
              <a:gd name="connsiteX18" fmla="*/ 289000 w 554423"/>
              <a:gd name="connsiteY18" fmla="*/ 301197 h 744765"/>
              <a:gd name="connsiteX19" fmla="*/ 486739 w 554423"/>
              <a:gd name="connsiteY19" fmla="*/ 301292 h 744765"/>
              <a:gd name="connsiteX20" fmla="*/ 546366 w 554423"/>
              <a:gd name="connsiteY20" fmla="*/ 337106 h 744765"/>
              <a:gd name="connsiteX21" fmla="*/ 543698 w 554423"/>
              <a:gd name="connsiteY21" fmla="*/ 403876 h 744765"/>
              <a:gd name="connsiteX22" fmla="*/ 493787 w 554423"/>
              <a:gd name="connsiteY22" fmla="*/ 435404 h 74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54423" h="744765">
                <a:moveTo>
                  <a:pt x="493787" y="435404"/>
                </a:moveTo>
                <a:cubicBezTo>
                  <a:pt x="519600" y="451406"/>
                  <a:pt x="533221" y="472266"/>
                  <a:pt x="528459" y="501508"/>
                </a:cubicBezTo>
                <a:cubicBezTo>
                  <a:pt x="524077" y="528559"/>
                  <a:pt x="506741" y="544275"/>
                  <a:pt x="479405" y="551609"/>
                </a:cubicBezTo>
                <a:cubicBezTo>
                  <a:pt x="493025" y="569611"/>
                  <a:pt x="503217" y="588376"/>
                  <a:pt x="496931" y="611521"/>
                </a:cubicBezTo>
                <a:cubicBezTo>
                  <a:pt x="490739" y="634477"/>
                  <a:pt x="475785" y="648955"/>
                  <a:pt x="453878" y="656384"/>
                </a:cubicBezTo>
                <a:cubicBezTo>
                  <a:pt x="455307" y="666481"/>
                  <a:pt x="457783" y="675815"/>
                  <a:pt x="457878" y="685150"/>
                </a:cubicBezTo>
                <a:cubicBezTo>
                  <a:pt x="458069" y="717154"/>
                  <a:pt x="432923" y="744205"/>
                  <a:pt x="401109" y="744395"/>
                </a:cubicBezTo>
                <a:cubicBezTo>
                  <a:pt x="275665" y="744967"/>
                  <a:pt x="150221" y="744776"/>
                  <a:pt x="24777" y="744490"/>
                </a:cubicBezTo>
                <a:cubicBezTo>
                  <a:pt x="7346" y="744490"/>
                  <a:pt x="678" y="736204"/>
                  <a:pt x="678" y="716201"/>
                </a:cubicBezTo>
                <a:cubicBezTo>
                  <a:pt x="583" y="611521"/>
                  <a:pt x="1249" y="506746"/>
                  <a:pt x="11" y="402067"/>
                </a:cubicBezTo>
                <a:cubicBezTo>
                  <a:pt x="-274" y="378445"/>
                  <a:pt x="4869" y="359204"/>
                  <a:pt x="18776" y="340154"/>
                </a:cubicBezTo>
                <a:cubicBezTo>
                  <a:pt x="64782" y="277099"/>
                  <a:pt x="108882" y="212614"/>
                  <a:pt x="155078" y="149654"/>
                </a:cubicBezTo>
                <a:cubicBezTo>
                  <a:pt x="171747" y="126889"/>
                  <a:pt x="177653" y="102220"/>
                  <a:pt x="178605" y="75264"/>
                </a:cubicBezTo>
                <a:cubicBezTo>
                  <a:pt x="179082" y="60881"/>
                  <a:pt x="178510" y="46498"/>
                  <a:pt x="179653" y="32211"/>
                </a:cubicBezTo>
                <a:cubicBezTo>
                  <a:pt x="181939" y="4588"/>
                  <a:pt x="196798" y="-5318"/>
                  <a:pt x="223182" y="2683"/>
                </a:cubicBezTo>
                <a:cubicBezTo>
                  <a:pt x="254996" y="12399"/>
                  <a:pt x="273950" y="34592"/>
                  <a:pt x="282618" y="65834"/>
                </a:cubicBezTo>
                <a:cubicBezTo>
                  <a:pt x="296620" y="115936"/>
                  <a:pt x="285761" y="164704"/>
                  <a:pt x="274236" y="213567"/>
                </a:cubicBezTo>
                <a:cubicBezTo>
                  <a:pt x="269378" y="234046"/>
                  <a:pt x="264997" y="255001"/>
                  <a:pt x="263568" y="275956"/>
                </a:cubicBezTo>
                <a:cubicBezTo>
                  <a:pt x="262235" y="296339"/>
                  <a:pt x="268807" y="301197"/>
                  <a:pt x="289000" y="301197"/>
                </a:cubicBezTo>
                <a:cubicBezTo>
                  <a:pt x="354913" y="301197"/>
                  <a:pt x="420826" y="301102"/>
                  <a:pt x="486739" y="301292"/>
                </a:cubicBezTo>
                <a:cubicBezTo>
                  <a:pt x="513504" y="301387"/>
                  <a:pt x="533888" y="313484"/>
                  <a:pt x="546366" y="337106"/>
                </a:cubicBezTo>
                <a:cubicBezTo>
                  <a:pt x="558272" y="359585"/>
                  <a:pt x="556652" y="382350"/>
                  <a:pt x="543698" y="403876"/>
                </a:cubicBezTo>
                <a:cubicBezTo>
                  <a:pt x="532745" y="421688"/>
                  <a:pt x="515219" y="430261"/>
                  <a:pt x="493787" y="435404"/>
                </a:cubicBez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97" name="Freeform: Shape 14">
            <a:extLst>
              <a:ext uri="{FF2B5EF4-FFF2-40B4-BE49-F238E27FC236}">
                <a16:creationId xmlns:a16="http://schemas.microsoft.com/office/drawing/2014/main" id="{CD5BDDD4-F8FA-CFF1-5BD8-7E2113C59DCD}"/>
              </a:ext>
            </a:extLst>
          </p:cNvPr>
          <p:cNvSpPr/>
          <p:nvPr/>
        </p:nvSpPr>
        <p:spPr>
          <a:xfrm rot="10800000">
            <a:off x="5248442" y="4462466"/>
            <a:ext cx="121043" cy="141213"/>
          </a:xfrm>
          <a:custGeom>
            <a:avLst/>
            <a:gdLst>
              <a:gd name="connsiteX0" fmla="*/ 42 w 240224"/>
              <a:gd name="connsiteY0" fmla="*/ 188571 h 378065"/>
              <a:gd name="connsiteX1" fmla="*/ 42 w 240224"/>
              <a:gd name="connsiteY1" fmla="*/ 29123 h 378065"/>
              <a:gd name="connsiteX2" fmla="*/ 29189 w 240224"/>
              <a:gd name="connsiteY2" fmla="*/ 71 h 378065"/>
              <a:gd name="connsiteX3" fmla="*/ 212545 w 240224"/>
              <a:gd name="connsiteY3" fmla="*/ 71 h 378065"/>
              <a:gd name="connsiteX4" fmla="*/ 240167 w 240224"/>
              <a:gd name="connsiteY4" fmla="*/ 27694 h 378065"/>
              <a:gd name="connsiteX5" fmla="*/ 239977 w 240224"/>
              <a:gd name="connsiteY5" fmla="*/ 349734 h 378065"/>
              <a:gd name="connsiteX6" fmla="*/ 210545 w 240224"/>
              <a:gd name="connsiteY6" fmla="*/ 378023 h 378065"/>
              <a:gd name="connsiteX7" fmla="*/ 28807 w 240224"/>
              <a:gd name="connsiteY7" fmla="*/ 378023 h 378065"/>
              <a:gd name="connsiteX8" fmla="*/ 42 w 240224"/>
              <a:gd name="connsiteY8" fmla="*/ 349734 h 378065"/>
              <a:gd name="connsiteX9" fmla="*/ 42 w 240224"/>
              <a:gd name="connsiteY9" fmla="*/ 188571 h 378065"/>
              <a:gd name="connsiteX10" fmla="*/ 192352 w 240224"/>
              <a:gd name="connsiteY10" fmla="*/ 60650 h 378065"/>
              <a:gd name="connsiteX11" fmla="*/ 199877 w 240224"/>
              <a:gd name="connsiteY11" fmla="*/ 60650 h 378065"/>
              <a:gd name="connsiteX12" fmla="*/ 212926 w 240224"/>
              <a:gd name="connsiteY12" fmla="*/ 40934 h 378065"/>
              <a:gd name="connsiteX13" fmla="*/ 196448 w 240224"/>
              <a:gd name="connsiteY13" fmla="*/ 24170 h 378065"/>
              <a:gd name="connsiteX14" fmla="*/ 180065 w 240224"/>
              <a:gd name="connsiteY14" fmla="*/ 40838 h 378065"/>
              <a:gd name="connsiteX15" fmla="*/ 192352 w 240224"/>
              <a:gd name="connsiteY15" fmla="*/ 60650 h 378065"/>
              <a:gd name="connsiteX16" fmla="*/ 200448 w 240224"/>
              <a:gd name="connsiteY16" fmla="*/ 73414 h 378065"/>
              <a:gd name="connsiteX17" fmla="*/ 193209 w 240224"/>
              <a:gd name="connsiteY17" fmla="*/ 73223 h 378065"/>
              <a:gd name="connsiteX18" fmla="*/ 180541 w 240224"/>
              <a:gd name="connsiteY18" fmla="*/ 92559 h 378065"/>
              <a:gd name="connsiteX19" fmla="*/ 195305 w 240224"/>
              <a:gd name="connsiteY19" fmla="*/ 108561 h 378065"/>
              <a:gd name="connsiteX20" fmla="*/ 212735 w 240224"/>
              <a:gd name="connsiteY20" fmla="*/ 93512 h 378065"/>
              <a:gd name="connsiteX21" fmla="*/ 200448 w 240224"/>
              <a:gd name="connsiteY21" fmla="*/ 73414 h 37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0224" h="378065">
                <a:moveTo>
                  <a:pt x="42" y="188571"/>
                </a:moveTo>
                <a:cubicBezTo>
                  <a:pt x="42" y="135422"/>
                  <a:pt x="-53" y="82272"/>
                  <a:pt x="42" y="29123"/>
                </a:cubicBezTo>
                <a:cubicBezTo>
                  <a:pt x="42" y="5501"/>
                  <a:pt x="5566" y="71"/>
                  <a:pt x="29189" y="71"/>
                </a:cubicBezTo>
                <a:cubicBezTo>
                  <a:pt x="90339" y="-24"/>
                  <a:pt x="151394" y="-24"/>
                  <a:pt x="212545" y="71"/>
                </a:cubicBezTo>
                <a:cubicBezTo>
                  <a:pt x="233405" y="71"/>
                  <a:pt x="240167" y="6453"/>
                  <a:pt x="240167" y="27694"/>
                </a:cubicBezTo>
                <a:cubicBezTo>
                  <a:pt x="240263" y="135041"/>
                  <a:pt x="240263" y="242387"/>
                  <a:pt x="239977" y="349734"/>
                </a:cubicBezTo>
                <a:cubicBezTo>
                  <a:pt x="239882" y="370880"/>
                  <a:pt x="232071" y="378023"/>
                  <a:pt x="210545" y="378023"/>
                </a:cubicBezTo>
                <a:cubicBezTo>
                  <a:pt x="149966" y="378119"/>
                  <a:pt x="89386" y="378023"/>
                  <a:pt x="28807" y="378023"/>
                </a:cubicBezTo>
                <a:cubicBezTo>
                  <a:pt x="6900" y="378023"/>
                  <a:pt x="42" y="371451"/>
                  <a:pt x="42" y="349734"/>
                </a:cubicBezTo>
                <a:cubicBezTo>
                  <a:pt x="42" y="295918"/>
                  <a:pt x="42" y="242292"/>
                  <a:pt x="42" y="188571"/>
                </a:cubicBezTo>
                <a:close/>
                <a:moveTo>
                  <a:pt x="192352" y="60650"/>
                </a:moveTo>
                <a:cubicBezTo>
                  <a:pt x="194828" y="60650"/>
                  <a:pt x="197400" y="60650"/>
                  <a:pt x="199877" y="60650"/>
                </a:cubicBezTo>
                <a:cubicBezTo>
                  <a:pt x="204449" y="54173"/>
                  <a:pt x="211878" y="47982"/>
                  <a:pt x="212926" y="40934"/>
                </a:cubicBezTo>
                <a:cubicBezTo>
                  <a:pt x="214260" y="31313"/>
                  <a:pt x="207116" y="24265"/>
                  <a:pt x="196448" y="24170"/>
                </a:cubicBezTo>
                <a:cubicBezTo>
                  <a:pt x="185685" y="24074"/>
                  <a:pt x="178636" y="30932"/>
                  <a:pt x="180065" y="40838"/>
                </a:cubicBezTo>
                <a:cubicBezTo>
                  <a:pt x="181112" y="47792"/>
                  <a:pt x="188066" y="53983"/>
                  <a:pt x="192352" y="60650"/>
                </a:cubicBezTo>
                <a:close/>
                <a:moveTo>
                  <a:pt x="200448" y="73414"/>
                </a:moveTo>
                <a:cubicBezTo>
                  <a:pt x="198067" y="73319"/>
                  <a:pt x="195686" y="73223"/>
                  <a:pt x="193209" y="73223"/>
                </a:cubicBezTo>
                <a:cubicBezTo>
                  <a:pt x="188637" y="79700"/>
                  <a:pt x="180446" y="86177"/>
                  <a:pt x="180541" y="92559"/>
                </a:cubicBezTo>
                <a:cubicBezTo>
                  <a:pt x="180636" y="98179"/>
                  <a:pt x="189018" y="106751"/>
                  <a:pt x="195305" y="108561"/>
                </a:cubicBezTo>
                <a:cubicBezTo>
                  <a:pt x="205401" y="111419"/>
                  <a:pt x="213688" y="103513"/>
                  <a:pt x="212735" y="93512"/>
                </a:cubicBezTo>
                <a:cubicBezTo>
                  <a:pt x="212068" y="86463"/>
                  <a:pt x="204830" y="80081"/>
                  <a:pt x="200448" y="73414"/>
                </a:cubicBez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98" name="Rectangle: Diagonal Corners Rounded 7">
            <a:extLst>
              <a:ext uri="{FF2B5EF4-FFF2-40B4-BE49-F238E27FC236}">
                <a16:creationId xmlns:a16="http://schemas.microsoft.com/office/drawing/2014/main" id="{E7857FC7-5716-8A82-4E16-F5F7113F566F}"/>
              </a:ext>
            </a:extLst>
          </p:cNvPr>
          <p:cNvSpPr/>
          <p:nvPr/>
        </p:nvSpPr>
        <p:spPr>
          <a:xfrm>
            <a:off x="4719765" y="5826897"/>
            <a:ext cx="2654916" cy="349553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Difficult for real-time application</a:t>
            </a:r>
          </a:p>
        </p:txBody>
      </p:sp>
      <p:sp>
        <p:nvSpPr>
          <p:cNvPr id="99" name="Rectangle: Diagonal Corners Rounded 3">
            <a:extLst>
              <a:ext uri="{FF2B5EF4-FFF2-40B4-BE49-F238E27FC236}">
                <a16:creationId xmlns:a16="http://schemas.microsoft.com/office/drawing/2014/main" id="{74BADE04-2BEF-AD61-2CD0-A07FF942737A}"/>
              </a:ext>
            </a:extLst>
          </p:cNvPr>
          <p:cNvSpPr/>
          <p:nvPr/>
        </p:nvSpPr>
        <p:spPr>
          <a:xfrm>
            <a:off x="1876540" y="5826896"/>
            <a:ext cx="2654916" cy="349554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Adaptive</a:t>
            </a:r>
          </a:p>
        </p:txBody>
      </p:sp>
    </p:spTree>
    <p:extLst>
      <p:ext uri="{BB962C8B-B14F-4D97-AF65-F5344CB8AC3E}">
        <p14:creationId xmlns:p14="http://schemas.microsoft.com/office/powerpoint/2010/main" val="1803682304"/>
      </p:ext>
    </p:extLst>
  </p:cSld>
  <p:clrMapOvr>
    <a:masterClrMapping/>
  </p:clrMapOvr>
</p:sld>
</file>

<file path=ppt/theme/theme1.xml><?xml version="1.0" encoding="utf-8"?>
<a:theme xmlns:a="http://schemas.openxmlformats.org/drawingml/2006/main" name="FH_blau">
  <a:themeElements>
    <a:clrScheme name="FH_FB2_20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9E1B"/>
      </a:accent1>
      <a:accent2>
        <a:srgbClr val="FFF1D0"/>
      </a:accent2>
      <a:accent3>
        <a:srgbClr val="FFFFFF"/>
      </a:accent3>
      <a:accent4>
        <a:srgbClr val="FFDDAF"/>
      </a:accent4>
      <a:accent5>
        <a:srgbClr val="FFD88F"/>
      </a:accent5>
      <a:accent6>
        <a:srgbClr val="FFE3AF"/>
      </a:accent6>
      <a:hlink>
        <a:srgbClr val="808080"/>
      </a:hlink>
      <a:folHlink>
        <a:srgbClr val="C8C8C8"/>
      </a:folHlink>
    </a:clrScheme>
    <a:fontScheme name="F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solidFill>
            <a:schemeClr val="accent1"/>
          </a:solidFill>
          <a:round/>
          <a:headEnd/>
          <a:tailEnd/>
        </a:ln>
      </a:spPr>
      <a:bodyPr/>
      <a:lstStyle>
        <a:defPPr>
          <a:defRPr>
            <a:latin typeface="Arial" pitchFamily="34" charset="0"/>
            <a:cs typeface="Arial" pitchFamily="34" charset="0"/>
          </a:defRPr>
        </a:defPPr>
      </a:lstStyle>
    </a:spDef>
    <a:txDef>
      <a:spPr>
        <a:noFill/>
        <a:ln>
          <a:noFill/>
        </a:ln>
      </a:spPr>
      <a:bodyPr wrap="square" lIns="0" tIns="0" rIns="0" bIns="0" rtlCol="0">
        <a:spAutoFit/>
      </a:bodyPr>
      <a:lstStyle>
        <a:defPPr>
          <a:defRPr b="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H_blau - mehr Platz">
  <a:themeElements>
    <a:clrScheme name="FH_FB2_20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9E1B"/>
      </a:accent1>
      <a:accent2>
        <a:srgbClr val="FFF1D0"/>
      </a:accent2>
      <a:accent3>
        <a:srgbClr val="FFFFFF"/>
      </a:accent3>
      <a:accent4>
        <a:srgbClr val="FFDDAF"/>
      </a:accent4>
      <a:accent5>
        <a:srgbClr val="FFD88F"/>
      </a:accent5>
      <a:accent6>
        <a:srgbClr val="FFE3AF"/>
      </a:accent6>
      <a:hlink>
        <a:srgbClr val="808080"/>
      </a:hlink>
      <a:folHlink>
        <a:srgbClr val="C8C8C8"/>
      </a:folHlink>
    </a:clrScheme>
    <a:fontScheme name="F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solidFill>
            <a:schemeClr val="accent1"/>
          </a:solidFill>
          <a:round/>
          <a:headEnd/>
          <a:tailEnd/>
        </a:ln>
      </a:spPr>
      <a:bodyPr/>
      <a:lstStyle>
        <a:defPPr>
          <a:defRPr>
            <a:latin typeface="Arial" pitchFamily="34" charset="0"/>
            <a:cs typeface="Arial" pitchFamily="34" charset="0"/>
          </a:defRPr>
        </a:defPPr>
      </a:lstStyle>
    </a:spDef>
    <a:txDef>
      <a:spPr>
        <a:noFill/>
        <a:ln>
          <a:noFill/>
        </a:ln>
      </a:spPr>
      <a:bodyPr wrap="square" lIns="0" tIns="0" rIns="0" bIns="0" rtlCol="0">
        <a:spAutoFit/>
      </a:bodyPr>
      <a:lstStyle>
        <a:defPPr>
          <a:defRPr b="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FH blau 15%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81C1"/>
      </a:accent1>
      <a:accent2>
        <a:srgbClr val="D9EAF7"/>
      </a:accent2>
      <a:accent3>
        <a:srgbClr val="FFFFFF"/>
      </a:accent3>
      <a:accent4>
        <a:srgbClr val="000000"/>
      </a:accent4>
      <a:accent5>
        <a:srgbClr val="AAC1DD"/>
      </a:accent5>
      <a:accent6>
        <a:srgbClr val="CDE4F5"/>
      </a:accent6>
      <a:hlink>
        <a:srgbClr val="4DC4FF"/>
      </a:hlink>
      <a:folHlink>
        <a:srgbClr val="C8C8C8"/>
      </a:folHlink>
    </a:clrScheme>
    <a:fontScheme name="F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FH blau 15%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81C1"/>
      </a:accent1>
      <a:accent2>
        <a:srgbClr val="D9EAF7"/>
      </a:accent2>
      <a:accent3>
        <a:srgbClr val="FFFFFF"/>
      </a:accent3>
      <a:accent4>
        <a:srgbClr val="000000"/>
      </a:accent4>
      <a:accent5>
        <a:srgbClr val="AAC1DD"/>
      </a:accent5>
      <a:accent6>
        <a:srgbClr val="CDE4F5"/>
      </a:accent6>
      <a:hlink>
        <a:srgbClr val="4DC4FF"/>
      </a:hlink>
      <a:folHlink>
        <a:srgbClr val="C8C8C8"/>
      </a:folHlink>
    </a:clrScheme>
    <a:fontScheme name="F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9319</TotalTime>
  <Words>1223</Words>
  <Application>Microsoft Macintosh PowerPoint</Application>
  <PresentationFormat>On-screen Show (4:3)</PresentationFormat>
  <Paragraphs>277</Paragraphs>
  <Slides>20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Lora</vt:lpstr>
      <vt:lpstr>Wingdings</vt:lpstr>
      <vt:lpstr>FH_blau</vt:lpstr>
      <vt:lpstr>FH_blau - mehr Platz</vt:lpstr>
      <vt:lpstr>An Investigation of Conformal Meshing Through Dual Contouring of Hermite Data</vt:lpstr>
      <vt:lpstr>Agenda</vt:lpstr>
      <vt:lpstr>Introduction</vt:lpstr>
      <vt:lpstr>Research Objective</vt:lpstr>
      <vt:lpstr>Marching Squares (MS)</vt:lpstr>
      <vt:lpstr>Marching Cubes (MC)</vt:lpstr>
      <vt:lpstr>Dual Contouring (DC)</vt:lpstr>
      <vt:lpstr>Dual Contouring Limitations</vt:lpstr>
      <vt:lpstr>Dual Marching Cubes (DMC)</vt:lpstr>
      <vt:lpstr>Comparative Analysis</vt:lpstr>
      <vt:lpstr>Quadratic Error Function (QEF)</vt:lpstr>
      <vt:lpstr>QEF Flowchart</vt:lpstr>
      <vt:lpstr>Intel Embree integration</vt:lpstr>
      <vt:lpstr>Implementation</vt:lpstr>
      <vt:lpstr>Results</vt:lpstr>
      <vt:lpstr>Results</vt:lpstr>
      <vt:lpstr>Results</vt:lpstr>
      <vt:lpstr>Conclusion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Büro</dc:creator>
  <cp:lastModifiedBy>Parth Desai</cp:lastModifiedBy>
  <cp:revision>100</cp:revision>
  <dcterms:created xsi:type="dcterms:W3CDTF">2013-05-28T07:58:57Z</dcterms:created>
  <dcterms:modified xsi:type="dcterms:W3CDTF">2023-10-24T19:32:32Z</dcterms:modified>
</cp:coreProperties>
</file>